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71" r:id="rId3"/>
    <p:sldId id="257" r:id="rId4"/>
    <p:sldId id="267" r:id="rId5"/>
    <p:sldId id="284" r:id="rId6"/>
    <p:sldId id="285" r:id="rId7"/>
    <p:sldId id="286" r:id="rId8"/>
    <p:sldId id="259" r:id="rId9"/>
    <p:sldId id="263" r:id="rId10"/>
    <p:sldId id="258" r:id="rId11"/>
    <p:sldId id="288" r:id="rId12"/>
    <p:sldId id="296" r:id="rId13"/>
    <p:sldId id="297" r:id="rId14"/>
    <p:sldId id="295" r:id="rId15"/>
    <p:sldId id="265" r:id="rId16"/>
    <p:sldId id="304" r:id="rId17"/>
  </p:sldIdLst>
  <p:sldSz cx="12192000" cy="6858000"/>
  <p:notesSz cx="6858000" cy="9144000"/>
  <p:defaultTextStyle>
    <a:defPPr>
      <a:defRPr lang="zh-CN"/>
    </a:defPPr>
    <a:lvl1pPr marL="0" lvl="0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5B8D7"/>
    <a:srgbClr val="D0DEE8"/>
    <a:srgbClr val="B9CFE4"/>
    <a:srgbClr val="D1C5C3"/>
    <a:srgbClr val="AEC8DD"/>
    <a:srgbClr val="8DB4D7"/>
    <a:srgbClr val="E0E4E5"/>
    <a:srgbClr val="B19181"/>
    <a:srgbClr val="BB9E90"/>
    <a:srgbClr val="B9B5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65" d="100"/>
          <a:sy n="65" d="100"/>
        </p:scale>
        <p:origin x="-918" y="-114"/>
      </p:cViewPr>
      <p:guideLst>
        <p:guide orient="horz" pos="2193"/>
        <p:guide pos="38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noProof="1" smtClean="0"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98F6EB4-9D64-425E-A53C-0DFA1FFD4066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31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noProof="1" smtClean="0"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EB3561D-C3AA-43E3-B356-0F1DB28DEE36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algn="l" defTabSz="9144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0"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9144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0"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4C9335C-FA26-4CDD-9FAE-BF33A5762BFC}" type="slidenum">
              <a:rPr kumimoji="0" lang="zh-CN" altLang="en-US" b="0" i="0" kern="1200" cap="none" spc="0" normalizeH="0" baseline="0" noProof="1" dirty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b="0" i="0" kern="1200" cap="none" spc="0" normalizeH="0" baseline="0" noProof="1">
              <a:latin typeface="Calibri" panose="020F0502020204030204" pitchFamily="34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algn="l" defTabSz="9144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0"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9144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0"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FA5E611-C49F-426D-8B7F-BA12E6B3A251}" type="slidenum">
              <a:rPr kumimoji="0" lang="zh-CN" altLang="en-US" b="0" i="0" kern="1200" cap="none" spc="0" normalizeH="0" baseline="0" noProof="1" dirty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b="0" i="0" kern="1200" cap="none" spc="0" normalizeH="0" baseline="0" noProof="1">
              <a:latin typeface="Calibri" panose="020F0502020204030204" pitchFamily="34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algn="l" defTabSz="9144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0"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9144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0"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EAAF4D4B-ADB4-4BFD-95EC-D447AEA6637B}" type="slidenum">
              <a:rPr kumimoji="0" lang="zh-CN" altLang="en-US" b="0" i="0" kern="1200" cap="none" spc="0" normalizeH="0" baseline="0" noProof="1" dirty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b="0" i="0" kern="1200" cap="none" spc="0" normalizeH="0" baseline="0" noProof="1">
              <a:latin typeface="Calibri" panose="020F0502020204030204" pitchFamily="34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rtfolio #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-217198" y="2624080"/>
            <a:ext cx="1746504" cy="1243584"/>
          </a:xfrm>
          <a:prstGeom prst="roundRect">
            <a:avLst>
              <a:gd name="adj" fmla="val 6163"/>
            </a:avLst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aseline="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请替换文字内容</a:t>
            </a:r>
            <a:r>
              <a:rPr lang="en-US" dirty="0" smtClean="0"/>
              <a:t>#</a:t>
            </a:r>
            <a:endParaRPr lang="en-US" dirty="0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1" hasCustomPrompt="1"/>
          </p:nvPr>
        </p:nvSpPr>
        <p:spPr>
          <a:xfrm>
            <a:off x="10661691" y="2624080"/>
            <a:ext cx="1746504" cy="1243584"/>
          </a:xfrm>
          <a:prstGeom prst="roundRect">
            <a:avLst>
              <a:gd name="adj" fmla="val 6163"/>
            </a:avLst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aseline="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请替换文字内容</a:t>
            </a:r>
            <a:r>
              <a:rPr lang="en-US" dirty="0" smtClean="0"/>
              <a:t>#</a:t>
            </a:r>
            <a:endParaRPr lang="en-US" dirty="0"/>
          </a:p>
        </p:txBody>
      </p:sp>
      <p:sp>
        <p:nvSpPr>
          <p:cNvPr id="10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1680975" y="2149557"/>
            <a:ext cx="2840900" cy="2019300"/>
          </a:xfrm>
          <a:prstGeom prst="roundRect">
            <a:avLst>
              <a:gd name="adj" fmla="val 5624"/>
            </a:avLst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aseline="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请替换文字内容</a:t>
            </a:r>
            <a:r>
              <a:rPr lang="en-US" dirty="0" smtClean="0"/>
              <a:t>#</a:t>
            </a:r>
            <a:endParaRPr lang="en-US" dirty="0"/>
          </a:p>
        </p:txBody>
      </p:sp>
      <p:sp>
        <p:nvSpPr>
          <p:cNvPr id="11" name="Picture Placeholder 7"/>
          <p:cNvSpPr>
            <a:spLocks noGrp="1"/>
          </p:cNvSpPr>
          <p:nvPr>
            <p:ph type="pic" sz="quarter" idx="13" hasCustomPrompt="1"/>
          </p:nvPr>
        </p:nvSpPr>
        <p:spPr>
          <a:xfrm>
            <a:off x="4675550" y="2149557"/>
            <a:ext cx="2840900" cy="2019300"/>
          </a:xfrm>
          <a:prstGeom prst="roundRect">
            <a:avLst>
              <a:gd name="adj" fmla="val 5624"/>
            </a:avLst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aseline="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请替换文字内容</a:t>
            </a:r>
            <a:r>
              <a:rPr lang="en-US" dirty="0" smtClean="0"/>
              <a:t>#</a:t>
            </a:r>
            <a:endParaRPr lang="en-US" dirty="0"/>
          </a:p>
        </p:txBody>
      </p:sp>
      <p:sp>
        <p:nvSpPr>
          <p:cNvPr id="12" name="Picture Placeholder 7"/>
          <p:cNvSpPr>
            <a:spLocks noGrp="1"/>
          </p:cNvSpPr>
          <p:nvPr>
            <p:ph type="pic" sz="quarter" idx="14" hasCustomPrompt="1"/>
          </p:nvPr>
        </p:nvSpPr>
        <p:spPr>
          <a:xfrm>
            <a:off x="7669122" y="2149557"/>
            <a:ext cx="2840900" cy="2019300"/>
          </a:xfrm>
          <a:prstGeom prst="roundRect">
            <a:avLst>
              <a:gd name="adj" fmla="val 5624"/>
            </a:avLst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aseline="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请替换文字内容</a:t>
            </a:r>
            <a:r>
              <a:rPr lang="en-US" dirty="0" smtClean="0"/>
              <a:t>#</a:t>
            </a:r>
            <a:endParaRPr lang="en-US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algn="l" defTabSz="9144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0"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9144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0"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FEA42490-D3D5-4E3B-AE11-D4A9DE68F264}" type="slidenum">
              <a:rPr kumimoji="0" lang="zh-CN" altLang="en-US" b="0" i="0" kern="1200" cap="none" spc="0" normalizeH="0" baseline="0" noProof="1" dirty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b="0" i="0" kern="1200" cap="none" spc="0" normalizeH="0" baseline="0" noProof="1">
              <a:latin typeface="Calibri" panose="020F0502020204030204" pitchFamily="34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algn="l" defTabSz="9144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0"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9144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0"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80FC36C-D7EC-427B-A8AB-E1A19A2AF559}" type="slidenum">
              <a:rPr kumimoji="0" lang="zh-CN" altLang="en-US" b="0" i="0" kern="1200" cap="none" spc="0" normalizeH="0" baseline="0" noProof="1" dirty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b="0" i="0" kern="1200" cap="none" spc="0" normalizeH="0" baseline="0" noProof="1">
              <a:latin typeface="Calibri" panose="020F0502020204030204" pitchFamily="34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algn="l" defTabSz="9144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0"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9144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0"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AB99B99-6D01-4E54-9CB2-840518733F03}" type="slidenum">
              <a:rPr kumimoji="0" lang="zh-CN" altLang="en-US" b="0" i="0" kern="1200" cap="none" spc="0" normalizeH="0" baseline="0" noProof="1" dirty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b="0" i="0" kern="1200" cap="none" spc="0" normalizeH="0" baseline="0" noProof="1">
              <a:latin typeface="Calibri" panose="020F0502020204030204" pitchFamily="34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algn="l" defTabSz="9144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0"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9144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0"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86FC42A-F8A3-4A58-BC9E-B11AE65CCE37}" type="slidenum">
              <a:rPr kumimoji="0" lang="zh-CN" altLang="en-US" b="0" i="0" kern="1200" cap="none" spc="0" normalizeH="0" baseline="0" noProof="1" dirty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b="0" i="0" kern="1200" cap="none" spc="0" normalizeH="0" baseline="0" noProof="1">
              <a:latin typeface="Calibri" panose="020F0502020204030204" pitchFamily="34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algn="l" defTabSz="9144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0"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9144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0"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3077214-ADCB-4304-875C-43D578103AC9}" type="slidenum">
              <a:rPr kumimoji="0" lang="zh-CN" altLang="en-US" b="0" i="0" kern="1200" cap="none" spc="0" normalizeH="0" baseline="0" noProof="1" dirty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b="0" i="0" kern="1200" cap="none" spc="0" normalizeH="0" baseline="0" noProof="1">
              <a:latin typeface="Calibri" panose="020F0502020204030204" pitchFamily="34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algn="l" defTabSz="9144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0"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9144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0"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CD17565-3B31-44FE-B15B-26549B85C564}" type="slidenum">
              <a:rPr kumimoji="0" lang="zh-CN" altLang="en-US" b="0" i="0" kern="1200" cap="none" spc="0" normalizeH="0" baseline="0" noProof="1" dirty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b="0" i="0" kern="1200" cap="none" spc="0" normalizeH="0" baseline="0" noProof="1">
              <a:latin typeface="Calibri" panose="020F0502020204030204" pitchFamily="34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algn="l" defTabSz="9144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0"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9144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0"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7F8AEED-5000-4CC3-88DA-03808086202A}" type="slidenum">
              <a:rPr kumimoji="0" lang="zh-CN" altLang="en-US" b="0" i="0" kern="1200" cap="none" spc="0" normalizeH="0" baseline="0" noProof="1" dirty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b="0" i="0" kern="1200" cap="none" spc="0" normalizeH="0" baseline="0" noProof="1">
              <a:latin typeface="Calibri" panose="020F0502020204030204" pitchFamily="34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algn="l" defTabSz="9144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0"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9144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0"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F7AAF5B4-FE68-4C50-B88C-18B67F265B5C}" type="slidenum">
              <a:rPr kumimoji="0" lang="zh-CN" altLang="en-US" b="0" i="0" kern="1200" cap="none" spc="0" normalizeH="0" baseline="0" noProof="1" dirty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b="0" i="0" kern="1200" cap="none" spc="0" normalizeH="0" baseline="0" noProof="1">
              <a:latin typeface="Calibri" panose="020F0502020204030204" pitchFamily="34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zh-CN" dirty="0"/>
              <a:t>单击此处编辑母版标题样式</a:t>
            </a:r>
            <a:endParaRPr lang="zh-CN" altLang="zh-CN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zh-CN" dirty="0"/>
              <a:t>单击此处编辑母版文本样式</a:t>
            </a:r>
            <a:endParaRPr lang="zh-CN" altLang="zh-CN" dirty="0"/>
          </a:p>
          <a:p>
            <a:pPr lvl="1"/>
            <a:r>
              <a:rPr lang="zh-CN" altLang="zh-CN" dirty="0"/>
              <a:t>第二级</a:t>
            </a:r>
            <a:endParaRPr lang="zh-CN" altLang="zh-CN" dirty="0"/>
          </a:p>
          <a:p>
            <a:pPr lvl="2"/>
            <a:r>
              <a:rPr lang="zh-CN" altLang="zh-CN" dirty="0"/>
              <a:t>第三级</a:t>
            </a:r>
            <a:endParaRPr lang="zh-CN" altLang="zh-CN" dirty="0"/>
          </a:p>
          <a:p>
            <a:pPr lvl="3"/>
            <a:r>
              <a:rPr lang="zh-CN" altLang="zh-CN" dirty="0"/>
              <a:t>第四级</a:t>
            </a:r>
            <a:endParaRPr lang="zh-CN" altLang="zh-CN" dirty="0"/>
          </a:p>
          <a:p>
            <a:pPr lvl="4"/>
            <a:r>
              <a:rPr lang="zh-CN" altLang="zh-CN" dirty="0"/>
              <a:t>第五级</a:t>
            </a:r>
            <a:endParaRPr lang="zh-CN" altLang="zh-CN" dirty="0"/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 noProof="1" dirty="0">
                <a:solidFill>
                  <a:srgbClr val="898989"/>
                </a:solidFill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ED0F1251-075A-48A4-ABFA-5CAD1B209855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slow">
    <p:wipe/>
  </p:transition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矩形 3"/>
          <p:cNvSpPr/>
          <p:nvPr/>
        </p:nvSpPr>
        <p:spPr>
          <a:xfrm>
            <a:off x="2635250" y="2286000"/>
            <a:ext cx="7261225" cy="1963738"/>
          </a:xfrm>
          <a:prstGeom prst="rect">
            <a:avLst/>
          </a:prstGeom>
          <a:solidFill>
            <a:srgbClr val="0D0D0D">
              <a:alpha val="12941"/>
            </a:srgbClr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15364" name="组合 4"/>
          <p:cNvGrpSpPr/>
          <p:nvPr/>
        </p:nvGrpSpPr>
        <p:grpSpPr>
          <a:xfrm>
            <a:off x="2452688" y="2978150"/>
            <a:ext cx="939800" cy="901700"/>
            <a:chOff x="0" y="0"/>
            <a:chExt cx="4262236" cy="4090401"/>
          </a:xfrm>
          <a:solidFill>
            <a:srgbClr val="00B050"/>
          </a:solidFill>
        </p:grpSpPr>
        <p:sp>
          <p:nvSpPr>
            <p:cNvPr id="15377" name="等腰三角形 5"/>
            <p:cNvSpPr/>
            <p:nvPr/>
          </p:nvSpPr>
          <p:spPr>
            <a:xfrm>
              <a:off x="0" y="0"/>
              <a:ext cx="3320425" cy="3450557"/>
            </a:xfrm>
            <a:prstGeom prst="triangle">
              <a:avLst>
                <a:gd name="adj" fmla="val 100000"/>
              </a:avLst>
            </a:prstGeom>
            <a:grpFill/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zh-CN" altLang="en-US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8" name="等腰三角形 6"/>
            <p:cNvSpPr/>
            <p:nvPr/>
          </p:nvSpPr>
          <p:spPr>
            <a:xfrm rot="5400000">
              <a:off x="2111238" y="1939403"/>
              <a:ext cx="2418364" cy="1883627"/>
            </a:xfrm>
            <a:prstGeom prst="triangle">
              <a:avLst>
                <a:gd name="adj" fmla="val 100000"/>
              </a:avLst>
            </a:prstGeom>
            <a:grpFill/>
            <a:ln w="12700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lvl="0" algn="ctr" eaLnBrk="1" hangingPunct="1"/>
              <a:endParaRPr lang="zh-CN" altLang="en-US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9" name="椭圆 7"/>
            <p:cNvSpPr/>
            <p:nvPr/>
          </p:nvSpPr>
          <p:spPr>
            <a:xfrm>
              <a:off x="3641610" y="1672038"/>
              <a:ext cx="58872" cy="53241"/>
            </a:xfrm>
            <a:prstGeom prst="ellipse">
              <a:avLst/>
            </a:prstGeom>
            <a:grpFill/>
            <a:ln w="1270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lvl="0" algn="ctr" eaLnBrk="1" hangingPunct="1"/>
              <a:endParaRPr lang="zh-CN" altLang="en-US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5365" name="组合 8"/>
          <p:cNvGrpSpPr/>
          <p:nvPr/>
        </p:nvGrpSpPr>
        <p:grpSpPr>
          <a:xfrm>
            <a:off x="9477375" y="3371850"/>
            <a:ext cx="839788" cy="877888"/>
            <a:chOff x="0" y="0"/>
            <a:chExt cx="3449737" cy="3606178"/>
          </a:xfrm>
          <a:solidFill>
            <a:srgbClr val="00B050"/>
          </a:solidFill>
        </p:grpSpPr>
        <p:sp>
          <p:nvSpPr>
            <p:cNvPr id="15374" name="等腰三角形 9"/>
            <p:cNvSpPr/>
            <p:nvPr/>
          </p:nvSpPr>
          <p:spPr>
            <a:xfrm rot="716823">
              <a:off x="0" y="0"/>
              <a:ext cx="3320428" cy="3450556"/>
            </a:xfrm>
            <a:prstGeom prst="triangle">
              <a:avLst>
                <a:gd name="adj" fmla="val 50000"/>
              </a:avLst>
            </a:prstGeom>
            <a:grpFill/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zh-CN" altLang="en-US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5" name="等腰三角形 10"/>
            <p:cNvSpPr/>
            <p:nvPr/>
          </p:nvSpPr>
          <p:spPr>
            <a:xfrm rot="-2580544">
              <a:off x="868895" y="1325164"/>
              <a:ext cx="2014750" cy="2281014"/>
            </a:xfrm>
            <a:prstGeom prst="triangle">
              <a:avLst>
                <a:gd name="adj" fmla="val 50000"/>
              </a:avLst>
            </a:prstGeom>
            <a:grpFill/>
            <a:ln w="12700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lvl="0" algn="ctr" eaLnBrk="1" hangingPunct="1"/>
              <a:endParaRPr lang="zh-CN" altLang="en-US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6" name="椭圆 11"/>
            <p:cNvSpPr/>
            <p:nvPr/>
          </p:nvSpPr>
          <p:spPr>
            <a:xfrm>
              <a:off x="3390865" y="1639209"/>
              <a:ext cx="58872" cy="53241"/>
            </a:xfrm>
            <a:prstGeom prst="ellipse">
              <a:avLst/>
            </a:prstGeom>
            <a:grpFill/>
            <a:ln w="1270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lvl="0" algn="ctr" eaLnBrk="1" hangingPunct="1"/>
              <a:endParaRPr lang="zh-CN" altLang="en-US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5366" name="文本框 12"/>
          <p:cNvSpPr txBox="1"/>
          <p:nvPr/>
        </p:nvSpPr>
        <p:spPr>
          <a:xfrm>
            <a:off x="2920181" y="2651125"/>
            <a:ext cx="6813754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ctr" eaLnBrk="1" hangingPunct="1"/>
            <a:r>
              <a:rPr lang="zh-CN" altLang="en-US" sz="4000" b="1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安徽建筑大学城市建设学院</a:t>
            </a:r>
            <a:endParaRPr lang="zh-CN" altLang="en-US" sz="4000" b="1" dirty="0" smtClean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67" name="文本框 13"/>
          <p:cNvSpPr txBox="1"/>
          <p:nvPr/>
        </p:nvSpPr>
        <p:spPr>
          <a:xfrm>
            <a:off x="4411980" y="3608070"/>
            <a:ext cx="41338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ctr" eaLnBrk="1" hangingPunct="1"/>
            <a:r>
              <a:rPr 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城建考勤系统（学生端）产品功能介绍</a:t>
            </a:r>
            <a:endParaRPr 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369" name="直接连接符 16"/>
          <p:cNvCxnSpPr/>
          <p:nvPr/>
        </p:nvCxnSpPr>
        <p:spPr>
          <a:xfrm flipH="1">
            <a:off x="2687638" y="4551363"/>
            <a:ext cx="1982787" cy="0"/>
          </a:xfrm>
          <a:prstGeom prst="line">
            <a:avLst/>
          </a:prstGeom>
          <a:ln w="6350" cap="flat" cmpd="sng">
            <a:solidFill>
              <a:srgbClr val="00B05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15370" name="直接连接符 17"/>
          <p:cNvCxnSpPr/>
          <p:nvPr/>
        </p:nvCxnSpPr>
        <p:spPr>
          <a:xfrm flipH="1">
            <a:off x="7850188" y="4551363"/>
            <a:ext cx="2033587" cy="0"/>
          </a:xfrm>
          <a:prstGeom prst="line">
            <a:avLst/>
          </a:prstGeom>
          <a:ln w="6350" cap="flat" cmpd="sng">
            <a:solidFill>
              <a:srgbClr val="00B050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15371" name="椭圆 18"/>
          <p:cNvSpPr/>
          <p:nvPr/>
        </p:nvSpPr>
        <p:spPr>
          <a:xfrm>
            <a:off x="2638425" y="4514850"/>
            <a:ext cx="74613" cy="73025"/>
          </a:xfrm>
          <a:prstGeom prst="ellipse">
            <a:avLst/>
          </a:prstGeom>
          <a:solidFill>
            <a:schemeClr val="bg1"/>
          </a:solidFill>
          <a:ln w="127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lvl="0" algn="ctr" eaLnBrk="1" hangingPunct="1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5372" name="椭圆 19"/>
          <p:cNvSpPr/>
          <p:nvPr/>
        </p:nvSpPr>
        <p:spPr>
          <a:xfrm>
            <a:off x="9823450" y="4514850"/>
            <a:ext cx="74613" cy="73025"/>
          </a:xfrm>
          <a:prstGeom prst="ellipse">
            <a:avLst/>
          </a:prstGeom>
          <a:solidFill>
            <a:schemeClr val="bg1"/>
          </a:solidFill>
          <a:ln w="127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lvl="0" algn="ctr" eaLnBrk="1" hangingPunct="1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2" name="图片 1" descr="学生端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99270" y="1073785"/>
            <a:ext cx="1577340" cy="157734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413" name="直接连接符 10"/>
          <p:cNvCxnSpPr/>
          <p:nvPr/>
        </p:nvCxnSpPr>
        <p:spPr>
          <a:xfrm flipH="1" flipV="1">
            <a:off x="4329113" y="3937000"/>
            <a:ext cx="6392964" cy="15568"/>
          </a:xfrm>
          <a:prstGeom prst="line">
            <a:avLst/>
          </a:prstGeom>
          <a:ln w="6350" cap="flat" cmpd="sng">
            <a:solidFill>
              <a:srgbClr val="00B050"/>
            </a:solidFill>
            <a:prstDash val="solid"/>
            <a:headEnd type="none" w="med" len="med"/>
            <a:tailEnd type="none" w="med" len="med"/>
          </a:ln>
        </p:spPr>
      </p:cxnSp>
      <p:grpSp>
        <p:nvGrpSpPr>
          <p:cNvPr id="17414" name="组合 4"/>
          <p:cNvGrpSpPr/>
          <p:nvPr/>
        </p:nvGrpSpPr>
        <p:grpSpPr>
          <a:xfrm>
            <a:off x="1101725" y="2416175"/>
            <a:ext cx="3449638" cy="3605213"/>
            <a:chOff x="0" y="0"/>
            <a:chExt cx="3449737" cy="3606178"/>
          </a:xfrm>
          <a:solidFill>
            <a:srgbClr val="00B050"/>
          </a:solidFill>
        </p:grpSpPr>
        <p:sp>
          <p:nvSpPr>
            <p:cNvPr id="17417" name="等腰三角形 1"/>
            <p:cNvSpPr/>
            <p:nvPr/>
          </p:nvSpPr>
          <p:spPr>
            <a:xfrm rot="716823">
              <a:off x="0" y="0"/>
              <a:ext cx="3320428" cy="3450556"/>
            </a:xfrm>
            <a:prstGeom prst="triangle">
              <a:avLst>
                <a:gd name="adj" fmla="val 50000"/>
              </a:avLst>
            </a:prstGeom>
            <a:grpFill/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zh-CN" altLang="en-US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18" name="等腰三角形 8"/>
            <p:cNvSpPr/>
            <p:nvPr/>
          </p:nvSpPr>
          <p:spPr>
            <a:xfrm rot="-2580544">
              <a:off x="868895" y="1325164"/>
              <a:ext cx="2014750" cy="2281014"/>
            </a:xfrm>
            <a:prstGeom prst="triangle">
              <a:avLst>
                <a:gd name="adj" fmla="val 50000"/>
              </a:avLst>
            </a:prstGeom>
            <a:grpFill/>
            <a:ln w="12700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lvl="0" algn="ctr" eaLnBrk="1" hangingPunct="1"/>
              <a:endParaRPr lang="zh-CN" altLang="en-US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19" name="椭圆 11"/>
            <p:cNvSpPr/>
            <p:nvPr/>
          </p:nvSpPr>
          <p:spPr>
            <a:xfrm>
              <a:off x="3390865" y="1639209"/>
              <a:ext cx="58872" cy="53241"/>
            </a:xfrm>
            <a:prstGeom prst="ellipse">
              <a:avLst/>
            </a:prstGeom>
            <a:grpFill/>
            <a:ln w="1270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lvl="0" algn="ctr" eaLnBrk="1" hangingPunct="1"/>
              <a:endParaRPr lang="zh-CN" altLang="en-US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7415" name="椭圆 13"/>
          <p:cNvSpPr/>
          <p:nvPr/>
        </p:nvSpPr>
        <p:spPr>
          <a:xfrm>
            <a:off x="8575675" y="3898900"/>
            <a:ext cx="74613" cy="74613"/>
          </a:xfrm>
          <a:prstGeom prst="ellipse">
            <a:avLst/>
          </a:prstGeom>
          <a:solidFill>
            <a:schemeClr val="bg1"/>
          </a:solidFill>
          <a:ln w="127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lvl="0" algn="ctr" eaLnBrk="1" hangingPunct="1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191630" y="2728434"/>
            <a:ext cx="1829354" cy="1829354"/>
            <a:chOff x="2683251" y="1980687"/>
            <a:chExt cx="1301106" cy="1301106"/>
          </a:xfrm>
          <a:solidFill>
            <a:srgbClr val="00B050"/>
          </a:solidFill>
          <a:effectLst>
            <a:outerShdw blurRad="2540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8" name="椭圆 87"/>
            <p:cNvSpPr/>
            <p:nvPr/>
          </p:nvSpPr>
          <p:spPr>
            <a:xfrm>
              <a:off x="2683251" y="1980687"/>
              <a:ext cx="1301106" cy="130110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3090240" y="2229522"/>
              <a:ext cx="487767" cy="803461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67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67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4" name="TextBox 93"/>
          <p:cNvSpPr txBox="1"/>
          <p:nvPr/>
        </p:nvSpPr>
        <p:spPr>
          <a:xfrm>
            <a:off x="6626499" y="3340101"/>
            <a:ext cx="38924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 smtClean="0">
                <a:solidFill>
                  <a:srgbClr val="00B050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Arial" panose="020B0604020202020204" pitchFamily="34" charset="0"/>
                <a:sym typeface="Arial" panose="020B0604020202020204" pitchFamily="34" charset="0"/>
              </a:rPr>
              <a:t>考勤提醒与考勤预警</a:t>
            </a:r>
            <a:endParaRPr lang="zh-CN" sz="3200" b="1" dirty="0">
              <a:solidFill>
                <a:srgbClr val="00B050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cxnSp>
        <p:nvCxnSpPr>
          <p:cNvPr id="38" name="直接连接符 37"/>
          <p:cNvCxnSpPr/>
          <p:nvPr/>
        </p:nvCxnSpPr>
        <p:spPr>
          <a:xfrm flipV="1">
            <a:off x="6429375" y="2728434"/>
            <a:ext cx="0" cy="1829355"/>
          </a:xfrm>
          <a:prstGeom prst="line">
            <a:avLst/>
          </a:prstGeom>
          <a:solidFill>
            <a:srgbClr val="00B050"/>
          </a:solidFill>
          <a:ln w="12700">
            <a:solidFill>
              <a:srgbClr val="00B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0"/>
          <p:cNvGrpSpPr/>
          <p:nvPr/>
        </p:nvGrpSpPr>
        <p:grpSpPr>
          <a:xfrm>
            <a:off x="-15240" y="379095"/>
            <a:ext cx="695325" cy="506413"/>
            <a:chOff x="0" y="0"/>
            <a:chExt cx="694944" cy="624651"/>
          </a:xfrm>
          <a:solidFill>
            <a:srgbClr val="00B050"/>
          </a:solidFill>
        </p:grpSpPr>
        <p:sp>
          <p:nvSpPr>
            <p:cNvPr id="18453" name="矩形 21"/>
            <p:cNvSpPr/>
            <p:nvPr/>
          </p:nvSpPr>
          <p:spPr>
            <a:xfrm>
              <a:off x="0" y="0"/>
              <a:ext cx="548640" cy="624651"/>
            </a:xfrm>
            <a:prstGeom prst="rect">
              <a:avLst/>
            </a:prstGeom>
            <a:grpFill/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zh-CN" altLang="en-US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54" name="矩形 22"/>
            <p:cNvSpPr/>
            <p:nvPr/>
          </p:nvSpPr>
          <p:spPr>
            <a:xfrm>
              <a:off x="612648" y="0"/>
              <a:ext cx="82296" cy="624651"/>
            </a:xfrm>
            <a:prstGeom prst="rect">
              <a:avLst/>
            </a:prstGeom>
            <a:grpFill/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zh-CN" altLang="en-US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8451" name="矩形 23"/>
          <p:cNvSpPr/>
          <p:nvPr/>
        </p:nvSpPr>
        <p:spPr>
          <a:xfrm>
            <a:off x="858838" y="425450"/>
            <a:ext cx="300037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考勤提醒</a:t>
            </a:r>
            <a:endParaRPr lang="zh-CN" altLang="en-US" sz="2400" b="1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 descr="C:\Users\lenovo\Desktop\QQ图片20180611164734.jpgQQ图片2018061116473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396516" y="988142"/>
            <a:ext cx="2562860" cy="45572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48494" y="958648"/>
            <a:ext cx="2926800" cy="45572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7" name="图片 26" descr="考勤提醒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86221" y="958645"/>
            <a:ext cx="2926785" cy="454250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9" name="TextBox 28"/>
          <p:cNvSpPr txBox="1"/>
          <p:nvPr/>
        </p:nvSpPr>
        <p:spPr>
          <a:xfrm>
            <a:off x="3421626" y="5869858"/>
            <a:ext cx="7418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提醒规格：</a:t>
            </a:r>
            <a:r>
              <a:rPr lang="zh-CN" altLang="en-US" dirty="0" smtClean="0"/>
              <a:t>上课前</a:t>
            </a:r>
            <a:r>
              <a:rPr lang="en-US" altLang="zh-CN" sz="3600" dirty="0" smtClean="0">
                <a:solidFill>
                  <a:srgbClr val="FF0000"/>
                </a:solidFill>
              </a:rPr>
              <a:t>5</a:t>
            </a:r>
            <a:r>
              <a:rPr lang="zh-CN" altLang="en-US" dirty="0" smtClean="0"/>
              <a:t>分钟提醒签到，下课前</a:t>
            </a:r>
            <a:r>
              <a:rPr lang="en-US" altLang="zh-CN" sz="3600" dirty="0" smtClean="0">
                <a:solidFill>
                  <a:srgbClr val="FF0000"/>
                </a:solidFill>
              </a:rPr>
              <a:t>5</a:t>
            </a:r>
            <a:r>
              <a:rPr lang="zh-CN" altLang="en-US" dirty="0" smtClean="0"/>
              <a:t>分钟提醒签退</a:t>
            </a:r>
            <a:endParaRPr lang="zh-CN" altLang="en-US" b="1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0"/>
          <p:cNvGrpSpPr/>
          <p:nvPr/>
        </p:nvGrpSpPr>
        <p:grpSpPr>
          <a:xfrm>
            <a:off x="-15240" y="379095"/>
            <a:ext cx="695325" cy="506413"/>
            <a:chOff x="0" y="0"/>
            <a:chExt cx="694944" cy="624651"/>
          </a:xfrm>
          <a:solidFill>
            <a:srgbClr val="00B050"/>
          </a:solidFill>
        </p:grpSpPr>
        <p:sp>
          <p:nvSpPr>
            <p:cNvPr id="18453" name="矩形 21"/>
            <p:cNvSpPr/>
            <p:nvPr/>
          </p:nvSpPr>
          <p:spPr>
            <a:xfrm>
              <a:off x="0" y="0"/>
              <a:ext cx="548640" cy="624651"/>
            </a:xfrm>
            <a:prstGeom prst="rect">
              <a:avLst/>
            </a:prstGeom>
            <a:grpFill/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zh-CN" altLang="en-US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54" name="矩形 22"/>
            <p:cNvSpPr/>
            <p:nvPr/>
          </p:nvSpPr>
          <p:spPr>
            <a:xfrm>
              <a:off x="612648" y="0"/>
              <a:ext cx="82296" cy="624651"/>
            </a:xfrm>
            <a:prstGeom prst="rect">
              <a:avLst/>
            </a:prstGeom>
            <a:grpFill/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zh-CN" altLang="en-US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8451" name="矩形 23"/>
          <p:cNvSpPr/>
          <p:nvPr/>
        </p:nvSpPr>
        <p:spPr>
          <a:xfrm>
            <a:off x="858838" y="425450"/>
            <a:ext cx="300037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考勤预警</a:t>
            </a:r>
            <a:endParaRPr lang="zh-CN" altLang="en-US" sz="2400" b="1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78758" y="1032387"/>
            <a:ext cx="3138538" cy="558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57583" y="1026599"/>
            <a:ext cx="3138538" cy="558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TextBox 8"/>
          <p:cNvSpPr txBox="1"/>
          <p:nvPr/>
        </p:nvSpPr>
        <p:spPr>
          <a:xfrm>
            <a:off x="8613058" y="2802193"/>
            <a:ext cx="32741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当课程旷课时，系统会在第二天将旷课信息发送到“上课啦”消息界面消息旷课记录里</a:t>
            </a:r>
            <a:endParaRPr lang="zh-CN" altLang="en-US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413" name="直接连接符 10"/>
          <p:cNvCxnSpPr/>
          <p:nvPr/>
        </p:nvCxnSpPr>
        <p:spPr>
          <a:xfrm flipH="1">
            <a:off x="4329113" y="3937000"/>
            <a:ext cx="4297362" cy="0"/>
          </a:xfrm>
          <a:prstGeom prst="line">
            <a:avLst/>
          </a:prstGeom>
          <a:ln w="6350" cap="flat" cmpd="sng">
            <a:solidFill>
              <a:srgbClr val="00B050"/>
            </a:solidFill>
            <a:prstDash val="solid"/>
            <a:headEnd type="none" w="med" len="med"/>
            <a:tailEnd type="none" w="med" len="med"/>
          </a:ln>
        </p:spPr>
      </p:cxnSp>
      <p:grpSp>
        <p:nvGrpSpPr>
          <p:cNvPr id="2" name="组合 4"/>
          <p:cNvGrpSpPr/>
          <p:nvPr/>
        </p:nvGrpSpPr>
        <p:grpSpPr>
          <a:xfrm>
            <a:off x="1101725" y="2416175"/>
            <a:ext cx="3449638" cy="3605213"/>
            <a:chOff x="0" y="0"/>
            <a:chExt cx="3449737" cy="3606178"/>
          </a:xfrm>
          <a:solidFill>
            <a:srgbClr val="00B050"/>
          </a:solidFill>
        </p:grpSpPr>
        <p:sp>
          <p:nvSpPr>
            <p:cNvPr id="17417" name="等腰三角形 1"/>
            <p:cNvSpPr/>
            <p:nvPr/>
          </p:nvSpPr>
          <p:spPr>
            <a:xfrm rot="716823">
              <a:off x="0" y="0"/>
              <a:ext cx="3320428" cy="3450556"/>
            </a:xfrm>
            <a:prstGeom prst="triangle">
              <a:avLst>
                <a:gd name="adj" fmla="val 50000"/>
              </a:avLst>
            </a:prstGeom>
            <a:grpFill/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zh-CN" altLang="en-US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18" name="等腰三角形 8"/>
            <p:cNvSpPr/>
            <p:nvPr/>
          </p:nvSpPr>
          <p:spPr>
            <a:xfrm rot="-2580544">
              <a:off x="868895" y="1325164"/>
              <a:ext cx="2014750" cy="2281014"/>
            </a:xfrm>
            <a:prstGeom prst="triangle">
              <a:avLst>
                <a:gd name="adj" fmla="val 50000"/>
              </a:avLst>
            </a:prstGeom>
            <a:grpFill/>
            <a:ln w="12700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lvl="0" algn="ctr" eaLnBrk="1" hangingPunct="1"/>
              <a:endParaRPr lang="zh-CN" altLang="en-US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19" name="椭圆 11"/>
            <p:cNvSpPr/>
            <p:nvPr/>
          </p:nvSpPr>
          <p:spPr>
            <a:xfrm>
              <a:off x="3390865" y="1639209"/>
              <a:ext cx="58872" cy="53241"/>
            </a:xfrm>
            <a:prstGeom prst="ellipse">
              <a:avLst/>
            </a:prstGeom>
            <a:grpFill/>
            <a:ln w="1270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lvl="0" algn="ctr" eaLnBrk="1" hangingPunct="1"/>
              <a:endParaRPr lang="zh-CN" altLang="en-US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7415" name="椭圆 13"/>
          <p:cNvSpPr/>
          <p:nvPr/>
        </p:nvSpPr>
        <p:spPr>
          <a:xfrm>
            <a:off x="8575675" y="3898900"/>
            <a:ext cx="229112" cy="83165"/>
          </a:xfrm>
          <a:prstGeom prst="ellipse">
            <a:avLst/>
          </a:prstGeom>
          <a:solidFill>
            <a:schemeClr val="bg1"/>
          </a:solidFill>
          <a:ln w="127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lvl="0" algn="ctr" eaLnBrk="1" hangingPunct="1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3" name="组合 5"/>
          <p:cNvGrpSpPr/>
          <p:nvPr/>
        </p:nvGrpSpPr>
        <p:grpSpPr>
          <a:xfrm>
            <a:off x="4191630" y="2728434"/>
            <a:ext cx="1829354" cy="1829354"/>
            <a:chOff x="2683251" y="1980687"/>
            <a:chExt cx="1301106" cy="1301106"/>
          </a:xfrm>
          <a:solidFill>
            <a:srgbClr val="00B050"/>
          </a:solidFill>
          <a:effectLst>
            <a:outerShdw blurRad="2540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8" name="椭圆 87"/>
            <p:cNvSpPr/>
            <p:nvPr/>
          </p:nvSpPr>
          <p:spPr>
            <a:xfrm>
              <a:off x="2683251" y="1980687"/>
              <a:ext cx="1301106" cy="130110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3090240" y="2229522"/>
              <a:ext cx="492758" cy="804466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675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67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4" name="TextBox 93"/>
          <p:cNvSpPr txBox="1"/>
          <p:nvPr/>
        </p:nvSpPr>
        <p:spPr>
          <a:xfrm>
            <a:off x="6609293" y="3399094"/>
            <a:ext cx="18325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sz="3200" b="1" dirty="0">
                <a:solidFill>
                  <a:srgbClr val="00B050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Arial" panose="020B0604020202020204" pitchFamily="34" charset="0"/>
                <a:sym typeface="Arial" panose="020B0604020202020204" pitchFamily="34" charset="0"/>
              </a:rPr>
              <a:t>请假管理</a:t>
            </a:r>
            <a:endParaRPr lang="zh-CN" sz="3200" b="1" dirty="0">
              <a:solidFill>
                <a:srgbClr val="00B050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cxnSp>
        <p:nvCxnSpPr>
          <p:cNvPr id="38" name="直接连接符 37"/>
          <p:cNvCxnSpPr/>
          <p:nvPr/>
        </p:nvCxnSpPr>
        <p:spPr>
          <a:xfrm flipV="1">
            <a:off x="6429375" y="2728434"/>
            <a:ext cx="0" cy="1829355"/>
          </a:xfrm>
          <a:prstGeom prst="line">
            <a:avLst/>
          </a:prstGeom>
          <a:solidFill>
            <a:srgbClr val="00B050"/>
          </a:solidFill>
          <a:ln w="12700">
            <a:solidFill>
              <a:srgbClr val="00B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3" name="组合 20"/>
          <p:cNvGrpSpPr/>
          <p:nvPr/>
        </p:nvGrpSpPr>
        <p:grpSpPr>
          <a:xfrm>
            <a:off x="0" y="381000"/>
            <a:ext cx="695325" cy="506413"/>
            <a:chOff x="0" y="0"/>
            <a:chExt cx="694944" cy="624651"/>
          </a:xfrm>
          <a:solidFill>
            <a:srgbClr val="00B050"/>
          </a:solidFill>
        </p:grpSpPr>
        <p:sp>
          <p:nvSpPr>
            <p:cNvPr id="25614" name="矩形 21"/>
            <p:cNvSpPr/>
            <p:nvPr/>
          </p:nvSpPr>
          <p:spPr>
            <a:xfrm>
              <a:off x="0" y="0"/>
              <a:ext cx="548640" cy="624651"/>
            </a:xfrm>
            <a:prstGeom prst="rect">
              <a:avLst/>
            </a:prstGeom>
            <a:grpFill/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zh-CN" altLang="en-US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615" name="矩形 22"/>
            <p:cNvSpPr/>
            <p:nvPr/>
          </p:nvSpPr>
          <p:spPr>
            <a:xfrm>
              <a:off x="612648" y="0"/>
              <a:ext cx="82296" cy="624651"/>
            </a:xfrm>
            <a:prstGeom prst="rect">
              <a:avLst/>
            </a:prstGeom>
            <a:grpFill/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zh-CN" altLang="en-US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5604" name="矩形 23"/>
          <p:cNvSpPr/>
          <p:nvPr/>
        </p:nvSpPr>
        <p:spPr>
          <a:xfrm>
            <a:off x="858838" y="425450"/>
            <a:ext cx="300037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请假申请</a:t>
            </a:r>
            <a:endParaRPr lang="zh-CN" altLang="en-US" sz="2400" b="1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5605" name="图片 6" descr="C:\Users\lenovo\Desktop\图片3.png图片3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1191750" y="1839553"/>
            <a:ext cx="4853940" cy="4297045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  <a:effectLst>
            <a:outerShdw sx="102000" sy="102000" algn="ctr" rotWithShape="0">
              <a:srgbClr val="000000">
                <a:alpha val="39000"/>
              </a:srgbClr>
            </a:outerShdw>
          </a:effectLst>
        </p:spPr>
      </p:pic>
      <p:grpSp>
        <p:nvGrpSpPr>
          <p:cNvPr id="25606" name="Group 44"/>
          <p:cNvGrpSpPr/>
          <p:nvPr/>
        </p:nvGrpSpPr>
        <p:grpSpPr>
          <a:xfrm>
            <a:off x="5918303" y="912557"/>
            <a:ext cx="1641475" cy="1641475"/>
            <a:chOff x="0" y="0"/>
            <a:chExt cx="2001212" cy="2001212"/>
          </a:xfrm>
        </p:grpSpPr>
        <p:sp>
          <p:nvSpPr>
            <p:cNvPr id="25608" name="Oval 47"/>
            <p:cNvSpPr/>
            <p:nvPr/>
          </p:nvSpPr>
          <p:spPr>
            <a:xfrm>
              <a:off x="-41" y="23"/>
              <a:ext cx="2002377" cy="2001165"/>
            </a:xfrm>
            <a:prstGeom prst="ellipse">
              <a:avLst/>
            </a:prstGeom>
            <a:solidFill>
              <a:srgbClr val="D9D9D9">
                <a:alpha val="79999"/>
              </a:srgbClr>
            </a:solidFill>
            <a:ln w="9525">
              <a:solidFill>
                <a:srgbClr val="00B050"/>
              </a:solidFill>
            </a:ln>
          </p:spPr>
          <p:txBody>
            <a:bodyPr anchor="ctr"/>
            <a:lstStyle/>
            <a:p>
              <a:pPr lvl="0" algn="ctr" eaLnBrk="1" hangingPunct="1"/>
              <a:endParaRPr lang="en-US" altLang="zh-CN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25609" name="Group 48"/>
            <p:cNvGrpSpPr/>
            <p:nvPr/>
          </p:nvGrpSpPr>
          <p:grpSpPr>
            <a:xfrm>
              <a:off x="596505" y="596505"/>
              <a:ext cx="808203" cy="808203"/>
              <a:chOff x="0" y="0"/>
              <a:chExt cx="987777" cy="987777"/>
            </a:xfrm>
          </p:grpSpPr>
          <p:sp>
            <p:nvSpPr>
              <p:cNvPr id="25610" name="Folded Corner 49"/>
              <p:cNvSpPr/>
              <p:nvPr/>
            </p:nvSpPr>
            <p:spPr>
              <a:xfrm>
                <a:off x="549" y="186"/>
                <a:ext cx="987999" cy="987400"/>
              </a:xfrm>
              <a:prstGeom prst="foldedCorner">
                <a:avLst>
                  <a:gd name="adj" fmla="val 32255"/>
                </a:avLst>
              </a:prstGeom>
              <a:solidFill>
                <a:schemeClr val="bg1"/>
              </a:solidFill>
              <a:ln w="9525">
                <a:solidFill>
                  <a:srgbClr val="00B050"/>
                </a:solidFill>
              </a:ln>
            </p:spPr>
            <p:txBody>
              <a:bodyPr anchor="ctr"/>
              <a:lstStyle/>
              <a:p>
                <a:pPr lvl="0" algn="ctr" eaLnBrk="1" hangingPunct="1"/>
                <a:endParaRPr lang="en-US" altLang="zh-CN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5611" name="Rectangle 50"/>
              <p:cNvSpPr/>
              <p:nvPr/>
            </p:nvSpPr>
            <p:spPr>
              <a:xfrm>
                <a:off x="179412" y="230013"/>
                <a:ext cx="630275" cy="65258"/>
              </a:xfrm>
              <a:prstGeom prst="rect">
                <a:avLst/>
              </a:prstGeom>
              <a:solidFill>
                <a:srgbClr val="333F50"/>
              </a:solidFill>
              <a:ln w="9525">
                <a:solidFill>
                  <a:srgbClr val="00B050"/>
                </a:solidFill>
              </a:ln>
            </p:spPr>
            <p:txBody>
              <a:bodyPr anchor="ctr"/>
              <a:lstStyle/>
              <a:p>
                <a:pPr lvl="0" algn="ctr" eaLnBrk="1" hangingPunct="1"/>
                <a:endParaRPr lang="en-US" altLang="zh-CN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5612" name="Rectangle 51"/>
              <p:cNvSpPr/>
              <p:nvPr/>
            </p:nvSpPr>
            <p:spPr>
              <a:xfrm>
                <a:off x="179412" y="383230"/>
                <a:ext cx="630275" cy="65258"/>
              </a:xfrm>
              <a:prstGeom prst="rect">
                <a:avLst/>
              </a:prstGeom>
              <a:solidFill>
                <a:srgbClr val="333F50"/>
              </a:solidFill>
              <a:ln w="9525">
                <a:solidFill>
                  <a:srgbClr val="00B050"/>
                </a:solidFill>
              </a:ln>
            </p:spPr>
            <p:txBody>
              <a:bodyPr anchor="ctr"/>
              <a:lstStyle/>
              <a:p>
                <a:pPr lvl="0" algn="ctr" eaLnBrk="1" hangingPunct="1"/>
                <a:endParaRPr lang="en-US" altLang="zh-CN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5613" name="Rectangle 52"/>
              <p:cNvSpPr/>
              <p:nvPr/>
            </p:nvSpPr>
            <p:spPr>
              <a:xfrm>
                <a:off x="179412" y="536447"/>
                <a:ext cx="630275" cy="62422"/>
              </a:xfrm>
              <a:prstGeom prst="rect">
                <a:avLst/>
              </a:prstGeom>
              <a:solidFill>
                <a:srgbClr val="333F50"/>
              </a:solidFill>
              <a:ln w="9525">
                <a:solidFill>
                  <a:srgbClr val="00B050"/>
                </a:solidFill>
              </a:ln>
            </p:spPr>
            <p:txBody>
              <a:bodyPr anchor="ctr"/>
              <a:lstStyle/>
              <a:p>
                <a:pPr lvl="0" algn="ctr" eaLnBrk="1" hangingPunct="1"/>
                <a:endParaRPr lang="en-US" altLang="zh-CN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5607" name="文本框 14"/>
          <p:cNvSpPr txBox="1"/>
          <p:nvPr/>
        </p:nvSpPr>
        <p:spPr>
          <a:xfrm>
            <a:off x="7902893" y="1428433"/>
            <a:ext cx="3641725" cy="47078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请假入口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上课按钮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---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请假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应用模块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---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请假申请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1" hangingPunct="1">
              <a:lnSpc>
                <a:spcPct val="150000"/>
              </a:lnSpc>
            </a:pP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请假步骤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点击请假按钮，填写请假申请（内容包括请假原因、请假时间、请假类型）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通知老师审批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审批通过，请假期间所有课程显示请假状态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等腰三角形 3"/>
          <p:cNvSpPr/>
          <p:nvPr/>
        </p:nvSpPr>
        <p:spPr>
          <a:xfrm>
            <a:off x="8435975" y="974725"/>
            <a:ext cx="2833688" cy="2636838"/>
          </a:xfrm>
          <a:prstGeom prst="triangle">
            <a:avLst>
              <a:gd name="adj" fmla="val 16389"/>
            </a:avLst>
          </a:prstGeom>
          <a:solidFill>
            <a:schemeClr val="bg1">
              <a:alpha val="32156"/>
            </a:schemeClr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358606" y="1920557"/>
            <a:ext cx="2596336" cy="2596336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00">
              <a:solidFill>
                <a:schemeClr val="bg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27708" y="2616366"/>
            <a:ext cx="4050282" cy="11436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5695" b="1" dirty="0">
                <a:solidFill>
                  <a:srgbClr val="00B050"/>
                </a:solidFill>
              </a:rPr>
              <a:t>谢谢大家！</a:t>
            </a:r>
            <a:endParaRPr lang="zh-CN" altLang="en-US" sz="5695" b="1" dirty="0">
              <a:solidFill>
                <a:srgbClr val="00B050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5549094" y="2189319"/>
            <a:ext cx="0" cy="195672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C:\阿拉校园2018\高校\安徽建筑大学城市建设学院\项目实施\学生端logo.png学生端logo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2984873" y="2530731"/>
            <a:ext cx="1377315" cy="13775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8" name="组合 10"/>
          <p:cNvGrpSpPr/>
          <p:nvPr/>
        </p:nvGrpSpPr>
        <p:grpSpPr>
          <a:xfrm>
            <a:off x="3784600" y="2220913"/>
            <a:ext cx="508000" cy="765175"/>
            <a:chOff x="0" y="0"/>
            <a:chExt cx="1064175" cy="1605838"/>
          </a:xfrm>
          <a:solidFill>
            <a:srgbClr val="00B050"/>
          </a:solidFill>
        </p:grpSpPr>
        <p:sp>
          <p:nvSpPr>
            <p:cNvPr id="16409" name="任意多边形 9"/>
            <p:cNvSpPr/>
            <p:nvPr/>
          </p:nvSpPr>
          <p:spPr>
            <a:xfrm rot="919542">
              <a:off x="0" y="0"/>
              <a:ext cx="1035297" cy="1426610"/>
            </a:xfrm>
            <a:custGeom>
              <a:avLst/>
              <a:gdLst/>
              <a:ahLst/>
              <a:cxnLst>
                <a:cxn ang="0">
                  <a:pos x="574808" y="0"/>
                </a:cxn>
                <a:cxn ang="0">
                  <a:pos x="1035297" y="1142885"/>
                </a:cxn>
                <a:cxn ang="0">
                  <a:pos x="0" y="1426610"/>
                </a:cxn>
                <a:cxn ang="0">
                  <a:pos x="574808" y="0"/>
                </a:cxn>
              </a:cxnLst>
              <a:rect l="0" t="0" r="0" b="0"/>
              <a:pathLst>
                <a:path w="1035297" h="1426610">
                  <a:moveTo>
                    <a:pt x="574808" y="0"/>
                  </a:moveTo>
                  <a:lnTo>
                    <a:pt x="1035297" y="1142885"/>
                  </a:lnTo>
                  <a:lnTo>
                    <a:pt x="0" y="1426610"/>
                  </a:lnTo>
                  <a:lnTo>
                    <a:pt x="574808" y="0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0" name="任意多边形 6"/>
            <p:cNvSpPr/>
            <p:nvPr/>
          </p:nvSpPr>
          <p:spPr>
            <a:xfrm rot="-1050472">
              <a:off x="352665" y="557257"/>
              <a:ext cx="711510" cy="1048581"/>
            </a:xfrm>
            <a:custGeom>
              <a:avLst/>
              <a:gdLst/>
              <a:ahLst/>
              <a:cxnLst>
                <a:cxn ang="0">
                  <a:pos x="314251" y="0"/>
                </a:cxn>
                <a:cxn ang="0">
                  <a:pos x="711510" y="1048581"/>
                </a:cxn>
                <a:cxn ang="0">
                  <a:pos x="0" y="829477"/>
                </a:cxn>
                <a:cxn ang="0">
                  <a:pos x="314251" y="0"/>
                </a:cxn>
              </a:cxnLst>
              <a:rect l="0" t="0" r="0" b="0"/>
              <a:pathLst>
                <a:path w="2970348" h="4484232">
                  <a:moveTo>
                    <a:pt x="1311906" y="0"/>
                  </a:moveTo>
                  <a:lnTo>
                    <a:pt x="2970348" y="4484232"/>
                  </a:lnTo>
                  <a:lnTo>
                    <a:pt x="0" y="3547237"/>
                  </a:lnTo>
                  <a:lnTo>
                    <a:pt x="1311906" y="0"/>
                  </a:lnTo>
                  <a:close/>
                </a:path>
              </a:pathLst>
            </a:custGeom>
            <a:grpFill/>
            <a:ln w="12700" cap="flat" cmpd="sng">
              <a:solidFill>
                <a:schemeClr val="bg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6389" name="文本框 15"/>
          <p:cNvSpPr txBox="1"/>
          <p:nvPr/>
        </p:nvSpPr>
        <p:spPr>
          <a:xfrm>
            <a:off x="311150" y="668338"/>
            <a:ext cx="5000625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66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</a:t>
            </a:r>
            <a:endParaRPr lang="en-US" altLang="zh-CN" sz="6600" b="1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390" name="直接连接符 17"/>
          <p:cNvCxnSpPr/>
          <p:nvPr/>
        </p:nvCxnSpPr>
        <p:spPr>
          <a:xfrm flipV="1">
            <a:off x="419100" y="1727200"/>
            <a:ext cx="4252913" cy="9525"/>
          </a:xfrm>
          <a:prstGeom prst="line">
            <a:avLst/>
          </a:prstGeom>
          <a:ln w="6350" cap="flat" cmpd="sng">
            <a:solidFill>
              <a:srgbClr val="00B05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16391" name="直接连接符 20"/>
          <p:cNvCxnSpPr/>
          <p:nvPr/>
        </p:nvCxnSpPr>
        <p:spPr>
          <a:xfrm>
            <a:off x="419100" y="1854200"/>
            <a:ext cx="4252913" cy="0"/>
          </a:xfrm>
          <a:prstGeom prst="line">
            <a:avLst/>
          </a:prstGeom>
          <a:ln w="57150" cap="flat" cmpd="sng">
            <a:solidFill>
              <a:srgbClr val="00B050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16392" name="文本框 21"/>
          <p:cNvSpPr txBox="1"/>
          <p:nvPr/>
        </p:nvSpPr>
        <p:spPr>
          <a:xfrm>
            <a:off x="4672013" y="2317750"/>
            <a:ext cx="852487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4000" b="1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4000" b="1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93" name="文本框 22"/>
          <p:cNvSpPr txBox="1"/>
          <p:nvPr/>
        </p:nvSpPr>
        <p:spPr>
          <a:xfrm>
            <a:off x="5592763" y="2379663"/>
            <a:ext cx="40481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32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下载安装登录说明</a:t>
            </a:r>
            <a:endParaRPr lang="zh-CN" altLang="en-US" sz="3200" b="1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394" name="组合 23"/>
          <p:cNvGrpSpPr/>
          <p:nvPr/>
        </p:nvGrpSpPr>
        <p:grpSpPr>
          <a:xfrm>
            <a:off x="3784600" y="2990850"/>
            <a:ext cx="508000" cy="765175"/>
            <a:chOff x="0" y="0"/>
            <a:chExt cx="1064175" cy="1605838"/>
          </a:xfrm>
          <a:solidFill>
            <a:srgbClr val="00B050"/>
          </a:solidFill>
        </p:grpSpPr>
        <p:sp>
          <p:nvSpPr>
            <p:cNvPr id="16407" name="任意多边形 24"/>
            <p:cNvSpPr/>
            <p:nvPr/>
          </p:nvSpPr>
          <p:spPr>
            <a:xfrm rot="919542">
              <a:off x="0" y="0"/>
              <a:ext cx="1035297" cy="1426610"/>
            </a:xfrm>
            <a:custGeom>
              <a:avLst/>
              <a:gdLst/>
              <a:ahLst/>
              <a:cxnLst>
                <a:cxn ang="0">
                  <a:pos x="574808" y="0"/>
                </a:cxn>
                <a:cxn ang="0">
                  <a:pos x="1035297" y="1142885"/>
                </a:cxn>
                <a:cxn ang="0">
                  <a:pos x="0" y="1426610"/>
                </a:cxn>
                <a:cxn ang="0">
                  <a:pos x="574808" y="0"/>
                </a:cxn>
              </a:cxnLst>
              <a:rect l="0" t="0" r="0" b="0"/>
              <a:pathLst>
                <a:path w="1035297" h="1426610">
                  <a:moveTo>
                    <a:pt x="574808" y="0"/>
                  </a:moveTo>
                  <a:lnTo>
                    <a:pt x="1035297" y="1142885"/>
                  </a:lnTo>
                  <a:lnTo>
                    <a:pt x="0" y="1426610"/>
                  </a:lnTo>
                  <a:lnTo>
                    <a:pt x="574808" y="0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8" name="任意多边形 25"/>
            <p:cNvSpPr/>
            <p:nvPr/>
          </p:nvSpPr>
          <p:spPr>
            <a:xfrm rot="-1050472">
              <a:off x="352665" y="557257"/>
              <a:ext cx="711510" cy="1048581"/>
            </a:xfrm>
            <a:custGeom>
              <a:avLst/>
              <a:gdLst/>
              <a:ahLst/>
              <a:cxnLst>
                <a:cxn ang="0">
                  <a:pos x="314251" y="0"/>
                </a:cxn>
                <a:cxn ang="0">
                  <a:pos x="711510" y="1048581"/>
                </a:cxn>
                <a:cxn ang="0">
                  <a:pos x="0" y="829477"/>
                </a:cxn>
                <a:cxn ang="0">
                  <a:pos x="314251" y="0"/>
                </a:cxn>
              </a:cxnLst>
              <a:rect l="0" t="0" r="0" b="0"/>
              <a:pathLst>
                <a:path w="2970348" h="4484232">
                  <a:moveTo>
                    <a:pt x="1311906" y="0"/>
                  </a:moveTo>
                  <a:lnTo>
                    <a:pt x="2970348" y="4484232"/>
                  </a:lnTo>
                  <a:lnTo>
                    <a:pt x="0" y="3547237"/>
                  </a:lnTo>
                  <a:lnTo>
                    <a:pt x="1311906" y="0"/>
                  </a:lnTo>
                  <a:close/>
                </a:path>
              </a:pathLst>
            </a:custGeom>
            <a:grpFill/>
            <a:ln w="12700" cap="flat" cmpd="sng">
              <a:solidFill>
                <a:schemeClr val="bg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6395" name="文本框 26"/>
          <p:cNvSpPr txBox="1"/>
          <p:nvPr/>
        </p:nvSpPr>
        <p:spPr>
          <a:xfrm>
            <a:off x="4672013" y="3087688"/>
            <a:ext cx="852487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4000" b="1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4000" b="1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96" name="文本框 27"/>
          <p:cNvSpPr txBox="1"/>
          <p:nvPr/>
        </p:nvSpPr>
        <p:spPr>
          <a:xfrm>
            <a:off x="5592763" y="3149600"/>
            <a:ext cx="40481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32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课堂签到与签退</a:t>
            </a:r>
            <a:endParaRPr lang="zh-CN" altLang="en-US" sz="3200" b="1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397" name="组合 28"/>
          <p:cNvGrpSpPr/>
          <p:nvPr/>
        </p:nvGrpSpPr>
        <p:grpSpPr>
          <a:xfrm>
            <a:off x="3775587" y="4526783"/>
            <a:ext cx="472768" cy="763587"/>
            <a:chOff x="0" y="0"/>
            <a:chExt cx="1064175" cy="1605838"/>
          </a:xfrm>
          <a:solidFill>
            <a:srgbClr val="00B050"/>
          </a:solidFill>
        </p:grpSpPr>
        <p:sp>
          <p:nvSpPr>
            <p:cNvPr id="16405" name="任意多边形 29"/>
            <p:cNvSpPr/>
            <p:nvPr/>
          </p:nvSpPr>
          <p:spPr>
            <a:xfrm rot="919542">
              <a:off x="0" y="0"/>
              <a:ext cx="1035297" cy="1426610"/>
            </a:xfrm>
            <a:custGeom>
              <a:avLst/>
              <a:gdLst/>
              <a:ahLst/>
              <a:cxnLst>
                <a:cxn ang="0">
                  <a:pos x="574808" y="0"/>
                </a:cxn>
                <a:cxn ang="0">
                  <a:pos x="1035297" y="1142885"/>
                </a:cxn>
                <a:cxn ang="0">
                  <a:pos x="0" y="1426610"/>
                </a:cxn>
                <a:cxn ang="0">
                  <a:pos x="574808" y="0"/>
                </a:cxn>
              </a:cxnLst>
              <a:rect l="0" t="0" r="0" b="0"/>
              <a:pathLst>
                <a:path w="1035297" h="1426610">
                  <a:moveTo>
                    <a:pt x="574808" y="0"/>
                  </a:moveTo>
                  <a:lnTo>
                    <a:pt x="1035297" y="1142885"/>
                  </a:lnTo>
                  <a:lnTo>
                    <a:pt x="0" y="1426610"/>
                  </a:lnTo>
                  <a:lnTo>
                    <a:pt x="574808" y="0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6" name="任意多边形 30"/>
            <p:cNvSpPr/>
            <p:nvPr/>
          </p:nvSpPr>
          <p:spPr>
            <a:xfrm rot="-1050472">
              <a:off x="352665" y="557257"/>
              <a:ext cx="711510" cy="1048581"/>
            </a:xfrm>
            <a:custGeom>
              <a:avLst/>
              <a:gdLst/>
              <a:ahLst/>
              <a:cxnLst>
                <a:cxn ang="0">
                  <a:pos x="314251" y="0"/>
                </a:cxn>
                <a:cxn ang="0">
                  <a:pos x="711510" y="1048581"/>
                </a:cxn>
                <a:cxn ang="0">
                  <a:pos x="0" y="829477"/>
                </a:cxn>
                <a:cxn ang="0">
                  <a:pos x="314251" y="0"/>
                </a:cxn>
              </a:cxnLst>
              <a:rect l="0" t="0" r="0" b="0"/>
              <a:pathLst>
                <a:path w="2970348" h="4484232">
                  <a:moveTo>
                    <a:pt x="1311906" y="0"/>
                  </a:moveTo>
                  <a:lnTo>
                    <a:pt x="2970348" y="4484232"/>
                  </a:lnTo>
                  <a:lnTo>
                    <a:pt x="0" y="3547237"/>
                  </a:lnTo>
                  <a:lnTo>
                    <a:pt x="1311906" y="0"/>
                  </a:lnTo>
                  <a:close/>
                </a:path>
              </a:pathLst>
            </a:custGeom>
            <a:grpFill/>
            <a:ln w="12700" cap="flat" cmpd="sng">
              <a:solidFill>
                <a:schemeClr val="bg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6398" name="文本框 31"/>
          <p:cNvSpPr txBox="1"/>
          <p:nvPr/>
        </p:nvSpPr>
        <p:spPr>
          <a:xfrm>
            <a:off x="4686891" y="4622033"/>
            <a:ext cx="793364" cy="7080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en-US" altLang="zh-CN" sz="4000" b="1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4000" b="1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99" name="文本框 32"/>
          <p:cNvSpPr txBox="1"/>
          <p:nvPr/>
        </p:nvSpPr>
        <p:spPr>
          <a:xfrm>
            <a:off x="5619135" y="4683945"/>
            <a:ext cx="3977509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32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请假管理</a:t>
            </a:r>
            <a:endParaRPr lang="zh-CN" altLang="en-US" sz="3200" b="1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400" name="组合 33"/>
          <p:cNvGrpSpPr/>
          <p:nvPr/>
        </p:nvGrpSpPr>
        <p:grpSpPr>
          <a:xfrm>
            <a:off x="3775587" y="5320533"/>
            <a:ext cx="472768" cy="765175"/>
            <a:chOff x="0" y="0"/>
            <a:chExt cx="1064175" cy="1605838"/>
          </a:xfrm>
          <a:solidFill>
            <a:srgbClr val="00B050"/>
          </a:solidFill>
        </p:grpSpPr>
        <p:sp>
          <p:nvSpPr>
            <p:cNvPr id="16403" name="任意多边形 34"/>
            <p:cNvSpPr/>
            <p:nvPr/>
          </p:nvSpPr>
          <p:spPr>
            <a:xfrm rot="919542">
              <a:off x="0" y="0"/>
              <a:ext cx="1035297" cy="1426610"/>
            </a:xfrm>
            <a:custGeom>
              <a:avLst/>
              <a:gdLst/>
              <a:ahLst/>
              <a:cxnLst>
                <a:cxn ang="0">
                  <a:pos x="574808" y="0"/>
                </a:cxn>
                <a:cxn ang="0">
                  <a:pos x="1035297" y="1142885"/>
                </a:cxn>
                <a:cxn ang="0">
                  <a:pos x="0" y="1426610"/>
                </a:cxn>
                <a:cxn ang="0">
                  <a:pos x="574808" y="0"/>
                </a:cxn>
              </a:cxnLst>
              <a:rect l="0" t="0" r="0" b="0"/>
              <a:pathLst>
                <a:path w="1035297" h="1426610">
                  <a:moveTo>
                    <a:pt x="574808" y="0"/>
                  </a:moveTo>
                  <a:lnTo>
                    <a:pt x="1035297" y="1142885"/>
                  </a:lnTo>
                  <a:lnTo>
                    <a:pt x="0" y="1426610"/>
                  </a:lnTo>
                  <a:lnTo>
                    <a:pt x="574808" y="0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4" name="任意多边形 35"/>
            <p:cNvSpPr/>
            <p:nvPr/>
          </p:nvSpPr>
          <p:spPr>
            <a:xfrm rot="-1050472">
              <a:off x="352665" y="557257"/>
              <a:ext cx="711510" cy="1048581"/>
            </a:xfrm>
            <a:custGeom>
              <a:avLst/>
              <a:gdLst/>
              <a:ahLst/>
              <a:cxnLst>
                <a:cxn ang="0">
                  <a:pos x="314251" y="0"/>
                </a:cxn>
                <a:cxn ang="0">
                  <a:pos x="711510" y="1048581"/>
                </a:cxn>
                <a:cxn ang="0">
                  <a:pos x="0" y="829477"/>
                </a:cxn>
                <a:cxn ang="0">
                  <a:pos x="314251" y="0"/>
                </a:cxn>
              </a:cxnLst>
              <a:rect l="0" t="0" r="0" b="0"/>
              <a:pathLst>
                <a:path w="2970348" h="4484232">
                  <a:moveTo>
                    <a:pt x="1311906" y="0"/>
                  </a:moveTo>
                  <a:lnTo>
                    <a:pt x="2970348" y="4484232"/>
                  </a:lnTo>
                  <a:lnTo>
                    <a:pt x="0" y="3547237"/>
                  </a:lnTo>
                  <a:lnTo>
                    <a:pt x="1311906" y="0"/>
                  </a:lnTo>
                  <a:close/>
                </a:path>
              </a:pathLst>
            </a:custGeom>
            <a:grpFill/>
            <a:ln w="12700" cap="flat" cmpd="sng">
              <a:solidFill>
                <a:schemeClr val="bg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6401" name="文本框 36"/>
          <p:cNvSpPr txBox="1"/>
          <p:nvPr/>
        </p:nvSpPr>
        <p:spPr>
          <a:xfrm>
            <a:off x="4686891" y="5415783"/>
            <a:ext cx="793364" cy="7080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en-US" altLang="zh-CN" sz="4000" b="1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4000" b="1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02" name="文本框 37"/>
          <p:cNvSpPr txBox="1"/>
          <p:nvPr/>
        </p:nvSpPr>
        <p:spPr>
          <a:xfrm>
            <a:off x="5589639" y="5477695"/>
            <a:ext cx="40070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3200" b="1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临时调停课处理</a:t>
            </a:r>
            <a:endParaRPr lang="zh-CN" altLang="en-US" sz="3200" b="1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组合 28"/>
          <p:cNvGrpSpPr/>
          <p:nvPr/>
        </p:nvGrpSpPr>
        <p:grpSpPr>
          <a:xfrm>
            <a:off x="3789516" y="3750035"/>
            <a:ext cx="508000" cy="763587"/>
            <a:chOff x="0" y="0"/>
            <a:chExt cx="1064175" cy="1605838"/>
          </a:xfrm>
          <a:solidFill>
            <a:srgbClr val="00B050"/>
          </a:solidFill>
        </p:grpSpPr>
        <p:sp>
          <p:nvSpPr>
            <p:cNvPr id="26" name="任意多边形 29"/>
            <p:cNvSpPr/>
            <p:nvPr/>
          </p:nvSpPr>
          <p:spPr>
            <a:xfrm rot="919542">
              <a:off x="0" y="0"/>
              <a:ext cx="1035297" cy="1426610"/>
            </a:xfrm>
            <a:custGeom>
              <a:avLst/>
              <a:gdLst/>
              <a:ahLst/>
              <a:cxnLst>
                <a:cxn ang="0">
                  <a:pos x="574808" y="0"/>
                </a:cxn>
                <a:cxn ang="0">
                  <a:pos x="1035297" y="1142885"/>
                </a:cxn>
                <a:cxn ang="0">
                  <a:pos x="0" y="1426610"/>
                </a:cxn>
                <a:cxn ang="0">
                  <a:pos x="574808" y="0"/>
                </a:cxn>
              </a:cxnLst>
              <a:rect l="0" t="0" r="0" b="0"/>
              <a:pathLst>
                <a:path w="1035297" h="1426610">
                  <a:moveTo>
                    <a:pt x="574808" y="0"/>
                  </a:moveTo>
                  <a:lnTo>
                    <a:pt x="1035297" y="1142885"/>
                  </a:lnTo>
                  <a:lnTo>
                    <a:pt x="0" y="1426610"/>
                  </a:lnTo>
                  <a:lnTo>
                    <a:pt x="574808" y="0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任意多边形 30"/>
            <p:cNvSpPr/>
            <p:nvPr/>
          </p:nvSpPr>
          <p:spPr>
            <a:xfrm rot="-1050472">
              <a:off x="352665" y="557257"/>
              <a:ext cx="711510" cy="1048581"/>
            </a:xfrm>
            <a:custGeom>
              <a:avLst/>
              <a:gdLst/>
              <a:ahLst/>
              <a:cxnLst>
                <a:cxn ang="0">
                  <a:pos x="314251" y="0"/>
                </a:cxn>
                <a:cxn ang="0">
                  <a:pos x="711510" y="1048581"/>
                </a:cxn>
                <a:cxn ang="0">
                  <a:pos x="0" y="829477"/>
                </a:cxn>
                <a:cxn ang="0">
                  <a:pos x="314251" y="0"/>
                </a:cxn>
              </a:cxnLst>
              <a:rect l="0" t="0" r="0" b="0"/>
              <a:pathLst>
                <a:path w="2970348" h="4484232">
                  <a:moveTo>
                    <a:pt x="1311906" y="0"/>
                  </a:moveTo>
                  <a:lnTo>
                    <a:pt x="2970348" y="4484232"/>
                  </a:lnTo>
                  <a:lnTo>
                    <a:pt x="0" y="3547237"/>
                  </a:lnTo>
                  <a:lnTo>
                    <a:pt x="1311906" y="0"/>
                  </a:lnTo>
                  <a:close/>
                </a:path>
              </a:pathLst>
            </a:custGeom>
            <a:grpFill/>
            <a:ln w="12700" cap="flat" cmpd="sng">
              <a:solidFill>
                <a:schemeClr val="bg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8" name="文本框 31"/>
          <p:cNvSpPr txBox="1"/>
          <p:nvPr/>
        </p:nvSpPr>
        <p:spPr>
          <a:xfrm>
            <a:off x="4676929" y="3845285"/>
            <a:ext cx="852487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4000" b="1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4000" b="1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32"/>
          <p:cNvSpPr txBox="1"/>
          <p:nvPr/>
        </p:nvSpPr>
        <p:spPr>
          <a:xfrm>
            <a:off x="5597679" y="3907197"/>
            <a:ext cx="40481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3200" b="1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考勤提醒与考勤预警</a:t>
            </a:r>
            <a:endParaRPr lang="zh-CN" altLang="en-US" sz="3200" b="1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413" name="直接连接符 10"/>
          <p:cNvCxnSpPr/>
          <p:nvPr/>
        </p:nvCxnSpPr>
        <p:spPr>
          <a:xfrm flipH="1">
            <a:off x="4329430" y="3931920"/>
            <a:ext cx="5728970" cy="5080"/>
          </a:xfrm>
          <a:prstGeom prst="line">
            <a:avLst/>
          </a:prstGeom>
          <a:ln w="6350" cap="flat" cmpd="sng">
            <a:solidFill>
              <a:srgbClr val="00B050"/>
            </a:solidFill>
            <a:prstDash val="solid"/>
            <a:headEnd type="none" w="med" len="med"/>
            <a:tailEnd type="none" w="med" len="med"/>
          </a:ln>
        </p:spPr>
      </p:cxnSp>
      <p:grpSp>
        <p:nvGrpSpPr>
          <p:cNvPr id="17414" name="组合 4"/>
          <p:cNvGrpSpPr/>
          <p:nvPr/>
        </p:nvGrpSpPr>
        <p:grpSpPr>
          <a:xfrm>
            <a:off x="1101725" y="2416175"/>
            <a:ext cx="3449638" cy="3605213"/>
            <a:chOff x="0" y="0"/>
            <a:chExt cx="3449737" cy="3606178"/>
          </a:xfrm>
          <a:solidFill>
            <a:srgbClr val="00B050"/>
          </a:solidFill>
        </p:grpSpPr>
        <p:sp>
          <p:nvSpPr>
            <p:cNvPr id="17417" name="等腰三角形 1"/>
            <p:cNvSpPr/>
            <p:nvPr/>
          </p:nvSpPr>
          <p:spPr>
            <a:xfrm rot="716823">
              <a:off x="0" y="0"/>
              <a:ext cx="3320428" cy="3450556"/>
            </a:xfrm>
            <a:prstGeom prst="triangle">
              <a:avLst>
                <a:gd name="adj" fmla="val 50000"/>
              </a:avLst>
            </a:prstGeom>
            <a:grpFill/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zh-CN" altLang="en-US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18" name="等腰三角形 8"/>
            <p:cNvSpPr/>
            <p:nvPr/>
          </p:nvSpPr>
          <p:spPr>
            <a:xfrm rot="-2580544">
              <a:off x="868895" y="1325164"/>
              <a:ext cx="2014750" cy="2281014"/>
            </a:xfrm>
            <a:prstGeom prst="triangle">
              <a:avLst>
                <a:gd name="adj" fmla="val 50000"/>
              </a:avLst>
            </a:prstGeom>
            <a:grpFill/>
            <a:ln w="12700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lvl="0" algn="ctr" eaLnBrk="1" hangingPunct="1"/>
              <a:endParaRPr lang="zh-CN" altLang="en-US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19" name="椭圆 11"/>
            <p:cNvSpPr/>
            <p:nvPr/>
          </p:nvSpPr>
          <p:spPr>
            <a:xfrm>
              <a:off x="3390865" y="1639209"/>
              <a:ext cx="58872" cy="53241"/>
            </a:xfrm>
            <a:prstGeom prst="ellipse">
              <a:avLst/>
            </a:prstGeom>
            <a:grpFill/>
            <a:ln w="1270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lvl="0" algn="ctr" eaLnBrk="1" hangingPunct="1"/>
              <a:endParaRPr lang="zh-CN" altLang="en-US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7415" name="椭圆 13"/>
          <p:cNvSpPr/>
          <p:nvPr/>
        </p:nvSpPr>
        <p:spPr>
          <a:xfrm>
            <a:off x="8575675" y="3898900"/>
            <a:ext cx="74613" cy="74613"/>
          </a:xfrm>
          <a:prstGeom prst="ellipse">
            <a:avLst/>
          </a:prstGeom>
          <a:solidFill>
            <a:schemeClr val="bg1"/>
          </a:solidFill>
          <a:ln w="127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lvl="0" algn="ctr" eaLnBrk="1" hangingPunct="1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191630" y="2728434"/>
            <a:ext cx="1829354" cy="1829354"/>
            <a:chOff x="2683251" y="1980687"/>
            <a:chExt cx="1301106" cy="1301106"/>
          </a:xfrm>
          <a:solidFill>
            <a:srgbClr val="00B050"/>
          </a:solidFill>
          <a:effectLst>
            <a:outerShdw blurRad="2540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8" name="椭圆 87"/>
            <p:cNvSpPr/>
            <p:nvPr/>
          </p:nvSpPr>
          <p:spPr>
            <a:xfrm>
              <a:off x="2683251" y="1980687"/>
              <a:ext cx="1301106" cy="130110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3087533" y="2229072"/>
              <a:ext cx="492758" cy="804375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67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67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4" name="TextBox 93"/>
          <p:cNvSpPr txBox="1"/>
          <p:nvPr/>
        </p:nvSpPr>
        <p:spPr>
          <a:xfrm>
            <a:off x="6483849" y="3399094"/>
            <a:ext cx="34804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sz="3200" b="1" dirty="0">
                <a:solidFill>
                  <a:srgbClr val="00B050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Arial" panose="020B0604020202020204" pitchFamily="34" charset="0"/>
                <a:sym typeface="Arial" panose="020B0604020202020204" pitchFamily="34" charset="0"/>
              </a:rPr>
              <a:t>下载安装登录说明</a:t>
            </a:r>
            <a:endParaRPr lang="zh-CN" sz="3200" b="1" dirty="0">
              <a:solidFill>
                <a:srgbClr val="00B050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cxnSp>
        <p:nvCxnSpPr>
          <p:cNvPr id="38" name="直接连接符 37"/>
          <p:cNvCxnSpPr/>
          <p:nvPr/>
        </p:nvCxnSpPr>
        <p:spPr>
          <a:xfrm flipV="1">
            <a:off x="6429375" y="2728434"/>
            <a:ext cx="0" cy="1829355"/>
          </a:xfrm>
          <a:prstGeom prst="line">
            <a:avLst/>
          </a:prstGeom>
          <a:solidFill>
            <a:srgbClr val="00B050"/>
          </a:solidFill>
          <a:ln w="12700">
            <a:solidFill>
              <a:srgbClr val="00B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50" name="组合 20"/>
          <p:cNvGrpSpPr/>
          <p:nvPr/>
        </p:nvGrpSpPr>
        <p:grpSpPr>
          <a:xfrm>
            <a:off x="0" y="381000"/>
            <a:ext cx="695325" cy="506413"/>
            <a:chOff x="0" y="0"/>
            <a:chExt cx="694944" cy="624651"/>
          </a:xfrm>
          <a:solidFill>
            <a:srgbClr val="00B050"/>
          </a:solidFill>
        </p:grpSpPr>
        <p:sp>
          <p:nvSpPr>
            <p:cNvPr id="18453" name="矩形 21"/>
            <p:cNvSpPr/>
            <p:nvPr/>
          </p:nvSpPr>
          <p:spPr>
            <a:xfrm>
              <a:off x="0" y="0"/>
              <a:ext cx="548640" cy="624651"/>
            </a:xfrm>
            <a:prstGeom prst="rect">
              <a:avLst/>
            </a:prstGeom>
            <a:grpFill/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zh-CN" altLang="en-US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54" name="矩形 22"/>
            <p:cNvSpPr/>
            <p:nvPr/>
          </p:nvSpPr>
          <p:spPr>
            <a:xfrm>
              <a:off x="612648" y="0"/>
              <a:ext cx="82296" cy="624651"/>
            </a:xfrm>
            <a:prstGeom prst="rect">
              <a:avLst/>
            </a:prstGeom>
            <a:grpFill/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zh-CN" altLang="en-US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8451" name="矩形 23"/>
          <p:cNvSpPr/>
          <p:nvPr/>
        </p:nvSpPr>
        <p:spPr>
          <a:xfrm>
            <a:off x="858838" y="425450"/>
            <a:ext cx="300037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下载安装</a:t>
            </a:r>
            <a:endParaRPr lang="zh-CN" altLang="en-US" sz="2400" b="1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459894" y="6366621"/>
            <a:ext cx="1117973" cy="155257"/>
            <a:chOff x="2543769" y="6071654"/>
            <a:chExt cx="1117973" cy="155257"/>
          </a:xfrm>
        </p:grpSpPr>
        <p:sp>
          <p:nvSpPr>
            <p:cNvPr id="33" name="Freeform 32"/>
            <p:cNvSpPr/>
            <p:nvPr/>
          </p:nvSpPr>
          <p:spPr>
            <a:xfrm>
              <a:off x="2543769" y="6071654"/>
              <a:ext cx="162791" cy="155257"/>
            </a:xfrm>
            <a:custGeom>
              <a:avLst/>
              <a:gdLst/>
              <a:ahLst/>
              <a:cxnLst/>
              <a:rect l="l" t="t" r="r" b="b"/>
              <a:pathLst>
                <a:path w="212272" h="202448">
                  <a:moveTo>
                    <a:pt x="106136" y="0"/>
                  </a:moveTo>
                  <a:cubicBezTo>
                    <a:pt x="108687" y="0"/>
                    <a:pt x="110771" y="1743"/>
                    <a:pt x="112387" y="5230"/>
                  </a:cubicBezTo>
                  <a:lnTo>
                    <a:pt x="141089" y="63273"/>
                  </a:lnTo>
                  <a:lnTo>
                    <a:pt x="205128" y="72585"/>
                  </a:lnTo>
                  <a:cubicBezTo>
                    <a:pt x="209890" y="73351"/>
                    <a:pt x="212272" y="75307"/>
                    <a:pt x="212272" y="78453"/>
                  </a:cubicBezTo>
                  <a:cubicBezTo>
                    <a:pt x="212272" y="80324"/>
                    <a:pt x="211166" y="82365"/>
                    <a:pt x="208955" y="84576"/>
                  </a:cubicBezTo>
                  <a:lnTo>
                    <a:pt x="162648" y="129735"/>
                  </a:lnTo>
                  <a:lnTo>
                    <a:pt x="173619" y="193519"/>
                  </a:lnTo>
                  <a:cubicBezTo>
                    <a:pt x="173704" y="194114"/>
                    <a:pt x="173746" y="194964"/>
                    <a:pt x="173746" y="196070"/>
                  </a:cubicBezTo>
                  <a:cubicBezTo>
                    <a:pt x="173746" y="197856"/>
                    <a:pt x="173300" y="199365"/>
                    <a:pt x="172407" y="200599"/>
                  </a:cubicBezTo>
                  <a:cubicBezTo>
                    <a:pt x="171514" y="201832"/>
                    <a:pt x="170217" y="202448"/>
                    <a:pt x="168516" y="202448"/>
                  </a:cubicBezTo>
                  <a:cubicBezTo>
                    <a:pt x="166900" y="202448"/>
                    <a:pt x="165199" y="201938"/>
                    <a:pt x="163413" y="200917"/>
                  </a:cubicBezTo>
                  <a:lnTo>
                    <a:pt x="106136" y="170812"/>
                  </a:lnTo>
                  <a:lnTo>
                    <a:pt x="48858" y="200917"/>
                  </a:lnTo>
                  <a:cubicBezTo>
                    <a:pt x="46987" y="201938"/>
                    <a:pt x="45286" y="202448"/>
                    <a:pt x="43756" y="202448"/>
                  </a:cubicBezTo>
                  <a:cubicBezTo>
                    <a:pt x="41970" y="202448"/>
                    <a:pt x="40630" y="201832"/>
                    <a:pt x="39737" y="200599"/>
                  </a:cubicBezTo>
                  <a:cubicBezTo>
                    <a:pt x="38844" y="199365"/>
                    <a:pt x="38398" y="197856"/>
                    <a:pt x="38398" y="196070"/>
                  </a:cubicBezTo>
                  <a:cubicBezTo>
                    <a:pt x="38398" y="195560"/>
                    <a:pt x="38483" y="194709"/>
                    <a:pt x="38653" y="193519"/>
                  </a:cubicBezTo>
                  <a:lnTo>
                    <a:pt x="49624" y="129735"/>
                  </a:lnTo>
                  <a:lnTo>
                    <a:pt x="3189" y="84576"/>
                  </a:lnTo>
                  <a:cubicBezTo>
                    <a:pt x="1063" y="82280"/>
                    <a:pt x="0" y="80239"/>
                    <a:pt x="0" y="78453"/>
                  </a:cubicBezTo>
                  <a:cubicBezTo>
                    <a:pt x="0" y="75307"/>
                    <a:pt x="2381" y="73351"/>
                    <a:pt x="7144" y="72585"/>
                  </a:cubicBezTo>
                  <a:lnTo>
                    <a:pt x="71183" y="63273"/>
                  </a:lnTo>
                  <a:lnTo>
                    <a:pt x="99885" y="5230"/>
                  </a:lnTo>
                  <a:cubicBezTo>
                    <a:pt x="101501" y="1743"/>
                    <a:pt x="103585" y="0"/>
                    <a:pt x="106136" y="0"/>
                  </a:cubicBezTo>
                  <a:close/>
                </a:path>
              </a:pathLst>
            </a:custGeom>
            <a:solidFill>
              <a:srgbClr val="00B050"/>
            </a:solidFill>
            <a:ln>
              <a:solidFill>
                <a:srgbClr val="00B050"/>
              </a:solidFill>
            </a:ln>
            <a:effectLst/>
          </p:spPr>
          <p:txBody>
            <a:bodyPr rot="0" spcFirstLastPara="0" vertOverflow="overflow" horzOverflow="overflow" vert="horz" wrap="square" lIns="91429" tIns="45715" rIns="91429" bIns="45715" numCol="1" spcCol="0" rtlCol="0" fromWordArt="0" anchor="t" anchorCtr="0" forceAA="0" compatLnSpc="1">
              <a:noAutofit/>
            </a:bodyPr>
            <a:lstStyle/>
            <a:p>
              <a:pPr>
                <a:lnSpc>
                  <a:spcPct val="150000"/>
                </a:lnSpc>
              </a:pPr>
              <a:endParaRPr lang="en-US" sz="189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Freeform 33"/>
            <p:cNvSpPr/>
            <p:nvPr/>
          </p:nvSpPr>
          <p:spPr>
            <a:xfrm>
              <a:off x="2783228" y="6071654"/>
              <a:ext cx="162791" cy="155257"/>
            </a:xfrm>
            <a:custGeom>
              <a:avLst/>
              <a:gdLst/>
              <a:ahLst/>
              <a:cxnLst/>
              <a:rect l="l" t="t" r="r" b="b"/>
              <a:pathLst>
                <a:path w="212272" h="202448">
                  <a:moveTo>
                    <a:pt x="106136" y="0"/>
                  </a:moveTo>
                  <a:cubicBezTo>
                    <a:pt x="108687" y="0"/>
                    <a:pt x="110771" y="1743"/>
                    <a:pt x="112387" y="5230"/>
                  </a:cubicBezTo>
                  <a:lnTo>
                    <a:pt x="141089" y="63273"/>
                  </a:lnTo>
                  <a:lnTo>
                    <a:pt x="205128" y="72585"/>
                  </a:lnTo>
                  <a:cubicBezTo>
                    <a:pt x="209890" y="73351"/>
                    <a:pt x="212272" y="75307"/>
                    <a:pt x="212272" y="78453"/>
                  </a:cubicBezTo>
                  <a:cubicBezTo>
                    <a:pt x="212272" y="80324"/>
                    <a:pt x="211166" y="82365"/>
                    <a:pt x="208955" y="84576"/>
                  </a:cubicBezTo>
                  <a:lnTo>
                    <a:pt x="162648" y="129735"/>
                  </a:lnTo>
                  <a:lnTo>
                    <a:pt x="173619" y="193519"/>
                  </a:lnTo>
                  <a:cubicBezTo>
                    <a:pt x="173704" y="194114"/>
                    <a:pt x="173746" y="194964"/>
                    <a:pt x="173746" y="196070"/>
                  </a:cubicBezTo>
                  <a:cubicBezTo>
                    <a:pt x="173746" y="197856"/>
                    <a:pt x="173300" y="199365"/>
                    <a:pt x="172407" y="200599"/>
                  </a:cubicBezTo>
                  <a:cubicBezTo>
                    <a:pt x="171514" y="201832"/>
                    <a:pt x="170217" y="202448"/>
                    <a:pt x="168516" y="202448"/>
                  </a:cubicBezTo>
                  <a:cubicBezTo>
                    <a:pt x="166900" y="202448"/>
                    <a:pt x="165199" y="201938"/>
                    <a:pt x="163413" y="200917"/>
                  </a:cubicBezTo>
                  <a:lnTo>
                    <a:pt x="106136" y="170812"/>
                  </a:lnTo>
                  <a:lnTo>
                    <a:pt x="48858" y="200917"/>
                  </a:lnTo>
                  <a:cubicBezTo>
                    <a:pt x="46987" y="201938"/>
                    <a:pt x="45286" y="202448"/>
                    <a:pt x="43756" y="202448"/>
                  </a:cubicBezTo>
                  <a:cubicBezTo>
                    <a:pt x="41970" y="202448"/>
                    <a:pt x="40630" y="201832"/>
                    <a:pt x="39737" y="200599"/>
                  </a:cubicBezTo>
                  <a:cubicBezTo>
                    <a:pt x="38844" y="199365"/>
                    <a:pt x="38398" y="197856"/>
                    <a:pt x="38398" y="196070"/>
                  </a:cubicBezTo>
                  <a:cubicBezTo>
                    <a:pt x="38398" y="195560"/>
                    <a:pt x="38483" y="194709"/>
                    <a:pt x="38653" y="193519"/>
                  </a:cubicBezTo>
                  <a:lnTo>
                    <a:pt x="49624" y="129735"/>
                  </a:lnTo>
                  <a:lnTo>
                    <a:pt x="3189" y="84576"/>
                  </a:lnTo>
                  <a:cubicBezTo>
                    <a:pt x="1063" y="82280"/>
                    <a:pt x="0" y="80239"/>
                    <a:pt x="0" y="78453"/>
                  </a:cubicBezTo>
                  <a:cubicBezTo>
                    <a:pt x="0" y="75307"/>
                    <a:pt x="2381" y="73351"/>
                    <a:pt x="7144" y="72585"/>
                  </a:cubicBezTo>
                  <a:lnTo>
                    <a:pt x="71183" y="63273"/>
                  </a:lnTo>
                  <a:lnTo>
                    <a:pt x="99885" y="5230"/>
                  </a:lnTo>
                  <a:cubicBezTo>
                    <a:pt x="101501" y="1743"/>
                    <a:pt x="103585" y="0"/>
                    <a:pt x="106136" y="0"/>
                  </a:cubicBezTo>
                  <a:close/>
                </a:path>
              </a:pathLst>
            </a:custGeom>
            <a:solidFill>
              <a:srgbClr val="00B050"/>
            </a:solidFill>
            <a:ln>
              <a:solidFill>
                <a:srgbClr val="00B050"/>
              </a:solidFill>
            </a:ln>
            <a:effectLst/>
          </p:spPr>
          <p:txBody>
            <a:bodyPr rot="0" spcFirstLastPara="0" vertOverflow="overflow" horzOverflow="overflow" vert="horz" wrap="square" lIns="91429" tIns="45715" rIns="91429" bIns="45715" numCol="1" spcCol="0" rtlCol="0" fromWordArt="0" anchor="t" anchorCtr="0" forceAA="0" compatLnSpc="1">
              <a:noAutofit/>
            </a:bodyPr>
            <a:lstStyle/>
            <a:p>
              <a:pPr>
                <a:lnSpc>
                  <a:spcPct val="150000"/>
                </a:lnSpc>
              </a:pPr>
              <a:endParaRPr lang="en-US" sz="189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Freeform 34"/>
            <p:cNvSpPr/>
            <p:nvPr/>
          </p:nvSpPr>
          <p:spPr>
            <a:xfrm>
              <a:off x="3022688" y="6071654"/>
              <a:ext cx="162791" cy="155257"/>
            </a:xfrm>
            <a:custGeom>
              <a:avLst/>
              <a:gdLst/>
              <a:ahLst/>
              <a:cxnLst/>
              <a:rect l="l" t="t" r="r" b="b"/>
              <a:pathLst>
                <a:path w="212272" h="202448">
                  <a:moveTo>
                    <a:pt x="106136" y="0"/>
                  </a:moveTo>
                  <a:cubicBezTo>
                    <a:pt x="108687" y="0"/>
                    <a:pt x="110771" y="1743"/>
                    <a:pt x="112387" y="5230"/>
                  </a:cubicBezTo>
                  <a:lnTo>
                    <a:pt x="141089" y="63273"/>
                  </a:lnTo>
                  <a:lnTo>
                    <a:pt x="205128" y="72585"/>
                  </a:lnTo>
                  <a:cubicBezTo>
                    <a:pt x="209890" y="73351"/>
                    <a:pt x="212272" y="75307"/>
                    <a:pt x="212272" y="78453"/>
                  </a:cubicBezTo>
                  <a:cubicBezTo>
                    <a:pt x="212272" y="80324"/>
                    <a:pt x="211166" y="82365"/>
                    <a:pt x="208955" y="84576"/>
                  </a:cubicBezTo>
                  <a:lnTo>
                    <a:pt x="162648" y="129735"/>
                  </a:lnTo>
                  <a:lnTo>
                    <a:pt x="173619" y="193519"/>
                  </a:lnTo>
                  <a:cubicBezTo>
                    <a:pt x="173704" y="194114"/>
                    <a:pt x="173746" y="194964"/>
                    <a:pt x="173746" y="196070"/>
                  </a:cubicBezTo>
                  <a:cubicBezTo>
                    <a:pt x="173746" y="197856"/>
                    <a:pt x="173300" y="199365"/>
                    <a:pt x="172407" y="200599"/>
                  </a:cubicBezTo>
                  <a:cubicBezTo>
                    <a:pt x="171514" y="201832"/>
                    <a:pt x="170217" y="202448"/>
                    <a:pt x="168516" y="202448"/>
                  </a:cubicBezTo>
                  <a:cubicBezTo>
                    <a:pt x="166900" y="202448"/>
                    <a:pt x="165199" y="201938"/>
                    <a:pt x="163413" y="200917"/>
                  </a:cubicBezTo>
                  <a:lnTo>
                    <a:pt x="106136" y="170812"/>
                  </a:lnTo>
                  <a:lnTo>
                    <a:pt x="48858" y="200917"/>
                  </a:lnTo>
                  <a:cubicBezTo>
                    <a:pt x="46987" y="201938"/>
                    <a:pt x="45286" y="202448"/>
                    <a:pt x="43756" y="202448"/>
                  </a:cubicBezTo>
                  <a:cubicBezTo>
                    <a:pt x="41970" y="202448"/>
                    <a:pt x="40630" y="201832"/>
                    <a:pt x="39737" y="200599"/>
                  </a:cubicBezTo>
                  <a:cubicBezTo>
                    <a:pt x="38844" y="199365"/>
                    <a:pt x="38398" y="197856"/>
                    <a:pt x="38398" y="196070"/>
                  </a:cubicBezTo>
                  <a:cubicBezTo>
                    <a:pt x="38398" y="195560"/>
                    <a:pt x="38483" y="194709"/>
                    <a:pt x="38653" y="193519"/>
                  </a:cubicBezTo>
                  <a:lnTo>
                    <a:pt x="49624" y="129735"/>
                  </a:lnTo>
                  <a:lnTo>
                    <a:pt x="3189" y="84576"/>
                  </a:lnTo>
                  <a:cubicBezTo>
                    <a:pt x="1063" y="82280"/>
                    <a:pt x="0" y="80239"/>
                    <a:pt x="0" y="78453"/>
                  </a:cubicBezTo>
                  <a:cubicBezTo>
                    <a:pt x="0" y="75307"/>
                    <a:pt x="2381" y="73351"/>
                    <a:pt x="7144" y="72585"/>
                  </a:cubicBezTo>
                  <a:lnTo>
                    <a:pt x="71183" y="63273"/>
                  </a:lnTo>
                  <a:lnTo>
                    <a:pt x="99885" y="5230"/>
                  </a:lnTo>
                  <a:cubicBezTo>
                    <a:pt x="101501" y="1743"/>
                    <a:pt x="103585" y="0"/>
                    <a:pt x="106136" y="0"/>
                  </a:cubicBezTo>
                  <a:close/>
                </a:path>
              </a:pathLst>
            </a:custGeom>
            <a:solidFill>
              <a:srgbClr val="00B050"/>
            </a:solidFill>
            <a:ln>
              <a:solidFill>
                <a:srgbClr val="00B050"/>
              </a:solidFill>
            </a:ln>
            <a:effectLst/>
          </p:spPr>
          <p:txBody>
            <a:bodyPr rot="0" spcFirstLastPara="0" vertOverflow="overflow" horzOverflow="overflow" vert="horz" wrap="square" lIns="91429" tIns="45715" rIns="91429" bIns="45715" numCol="1" spcCol="0" rtlCol="0" fromWordArt="0" anchor="t" anchorCtr="0" forceAA="0" compatLnSpc="1">
              <a:noAutofit/>
            </a:bodyPr>
            <a:lstStyle/>
            <a:p>
              <a:pPr>
                <a:lnSpc>
                  <a:spcPct val="150000"/>
                </a:lnSpc>
              </a:pPr>
              <a:endParaRPr lang="en-US" sz="189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Freeform 35"/>
            <p:cNvSpPr/>
            <p:nvPr/>
          </p:nvSpPr>
          <p:spPr>
            <a:xfrm>
              <a:off x="3260821" y="6071654"/>
              <a:ext cx="162791" cy="155257"/>
            </a:xfrm>
            <a:custGeom>
              <a:avLst/>
              <a:gdLst/>
              <a:ahLst/>
              <a:cxnLst/>
              <a:rect l="l" t="t" r="r" b="b"/>
              <a:pathLst>
                <a:path w="212272" h="202448">
                  <a:moveTo>
                    <a:pt x="106136" y="0"/>
                  </a:moveTo>
                  <a:cubicBezTo>
                    <a:pt x="108687" y="0"/>
                    <a:pt x="110771" y="1743"/>
                    <a:pt x="112387" y="5230"/>
                  </a:cubicBezTo>
                  <a:lnTo>
                    <a:pt x="141089" y="63273"/>
                  </a:lnTo>
                  <a:lnTo>
                    <a:pt x="205128" y="72585"/>
                  </a:lnTo>
                  <a:cubicBezTo>
                    <a:pt x="209890" y="73351"/>
                    <a:pt x="212272" y="75307"/>
                    <a:pt x="212272" y="78453"/>
                  </a:cubicBezTo>
                  <a:cubicBezTo>
                    <a:pt x="212272" y="80324"/>
                    <a:pt x="211166" y="82365"/>
                    <a:pt x="208955" y="84576"/>
                  </a:cubicBezTo>
                  <a:lnTo>
                    <a:pt x="162648" y="129735"/>
                  </a:lnTo>
                  <a:lnTo>
                    <a:pt x="173619" y="193519"/>
                  </a:lnTo>
                  <a:cubicBezTo>
                    <a:pt x="173704" y="194114"/>
                    <a:pt x="173746" y="194964"/>
                    <a:pt x="173746" y="196070"/>
                  </a:cubicBezTo>
                  <a:cubicBezTo>
                    <a:pt x="173746" y="197856"/>
                    <a:pt x="173300" y="199365"/>
                    <a:pt x="172407" y="200599"/>
                  </a:cubicBezTo>
                  <a:cubicBezTo>
                    <a:pt x="171514" y="201832"/>
                    <a:pt x="170217" y="202448"/>
                    <a:pt x="168516" y="202448"/>
                  </a:cubicBezTo>
                  <a:cubicBezTo>
                    <a:pt x="166900" y="202448"/>
                    <a:pt x="165199" y="201938"/>
                    <a:pt x="163413" y="200917"/>
                  </a:cubicBezTo>
                  <a:lnTo>
                    <a:pt x="106136" y="170812"/>
                  </a:lnTo>
                  <a:lnTo>
                    <a:pt x="48858" y="200917"/>
                  </a:lnTo>
                  <a:cubicBezTo>
                    <a:pt x="46987" y="201938"/>
                    <a:pt x="45286" y="202448"/>
                    <a:pt x="43756" y="202448"/>
                  </a:cubicBezTo>
                  <a:cubicBezTo>
                    <a:pt x="41970" y="202448"/>
                    <a:pt x="40630" y="201832"/>
                    <a:pt x="39737" y="200599"/>
                  </a:cubicBezTo>
                  <a:cubicBezTo>
                    <a:pt x="38844" y="199365"/>
                    <a:pt x="38398" y="197856"/>
                    <a:pt x="38398" y="196070"/>
                  </a:cubicBezTo>
                  <a:cubicBezTo>
                    <a:pt x="38398" y="195560"/>
                    <a:pt x="38483" y="194709"/>
                    <a:pt x="38653" y="193519"/>
                  </a:cubicBezTo>
                  <a:lnTo>
                    <a:pt x="49624" y="129735"/>
                  </a:lnTo>
                  <a:lnTo>
                    <a:pt x="3189" y="84576"/>
                  </a:lnTo>
                  <a:cubicBezTo>
                    <a:pt x="1063" y="82280"/>
                    <a:pt x="0" y="80239"/>
                    <a:pt x="0" y="78453"/>
                  </a:cubicBezTo>
                  <a:cubicBezTo>
                    <a:pt x="0" y="75307"/>
                    <a:pt x="2381" y="73351"/>
                    <a:pt x="7144" y="72585"/>
                  </a:cubicBezTo>
                  <a:lnTo>
                    <a:pt x="71183" y="63273"/>
                  </a:lnTo>
                  <a:lnTo>
                    <a:pt x="99885" y="5230"/>
                  </a:lnTo>
                  <a:cubicBezTo>
                    <a:pt x="101501" y="1743"/>
                    <a:pt x="103585" y="0"/>
                    <a:pt x="106136" y="0"/>
                  </a:cubicBezTo>
                  <a:close/>
                </a:path>
              </a:pathLst>
            </a:custGeom>
            <a:solidFill>
              <a:srgbClr val="00B050"/>
            </a:solidFill>
            <a:ln>
              <a:solidFill>
                <a:srgbClr val="00B050"/>
              </a:solidFill>
            </a:ln>
            <a:effectLst/>
          </p:spPr>
          <p:txBody>
            <a:bodyPr rot="0" spcFirstLastPara="0" vertOverflow="overflow" horzOverflow="overflow" vert="horz" wrap="square" lIns="91429" tIns="45715" rIns="91429" bIns="45715" numCol="1" spcCol="0" rtlCol="0" fromWordArt="0" anchor="t" anchorCtr="0" forceAA="0" compatLnSpc="1">
              <a:noAutofit/>
            </a:bodyPr>
            <a:lstStyle/>
            <a:p>
              <a:pPr lvl="0" algn="l">
                <a:lnSpc>
                  <a:spcPct val="150000"/>
                </a:lnSpc>
              </a:pPr>
              <a:endParaRPr lang="en-US" sz="189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Freeform 36"/>
            <p:cNvSpPr/>
            <p:nvPr/>
          </p:nvSpPr>
          <p:spPr>
            <a:xfrm>
              <a:off x="3498951" y="6071654"/>
              <a:ext cx="162791" cy="155257"/>
            </a:xfrm>
            <a:custGeom>
              <a:avLst/>
              <a:gdLst/>
              <a:ahLst/>
              <a:cxnLst/>
              <a:rect l="l" t="t" r="r" b="b"/>
              <a:pathLst>
                <a:path w="212272" h="202448">
                  <a:moveTo>
                    <a:pt x="106136" y="0"/>
                  </a:moveTo>
                  <a:cubicBezTo>
                    <a:pt x="108687" y="0"/>
                    <a:pt x="110771" y="1743"/>
                    <a:pt x="112387" y="5230"/>
                  </a:cubicBezTo>
                  <a:lnTo>
                    <a:pt x="141089" y="63273"/>
                  </a:lnTo>
                  <a:lnTo>
                    <a:pt x="205128" y="72585"/>
                  </a:lnTo>
                  <a:cubicBezTo>
                    <a:pt x="209890" y="73351"/>
                    <a:pt x="212272" y="75307"/>
                    <a:pt x="212272" y="78453"/>
                  </a:cubicBezTo>
                  <a:cubicBezTo>
                    <a:pt x="212272" y="80324"/>
                    <a:pt x="211166" y="82365"/>
                    <a:pt x="208955" y="84576"/>
                  </a:cubicBezTo>
                  <a:lnTo>
                    <a:pt x="162648" y="129735"/>
                  </a:lnTo>
                  <a:lnTo>
                    <a:pt x="173619" y="193519"/>
                  </a:lnTo>
                  <a:cubicBezTo>
                    <a:pt x="173704" y="194114"/>
                    <a:pt x="173746" y="194964"/>
                    <a:pt x="173746" y="196070"/>
                  </a:cubicBezTo>
                  <a:cubicBezTo>
                    <a:pt x="173746" y="197856"/>
                    <a:pt x="173300" y="199365"/>
                    <a:pt x="172407" y="200599"/>
                  </a:cubicBezTo>
                  <a:cubicBezTo>
                    <a:pt x="171514" y="201832"/>
                    <a:pt x="170217" y="202448"/>
                    <a:pt x="168516" y="202448"/>
                  </a:cubicBezTo>
                  <a:cubicBezTo>
                    <a:pt x="166900" y="202448"/>
                    <a:pt x="165199" y="201938"/>
                    <a:pt x="163413" y="200917"/>
                  </a:cubicBezTo>
                  <a:lnTo>
                    <a:pt x="106136" y="170812"/>
                  </a:lnTo>
                  <a:lnTo>
                    <a:pt x="48858" y="200917"/>
                  </a:lnTo>
                  <a:cubicBezTo>
                    <a:pt x="46987" y="201938"/>
                    <a:pt x="45286" y="202448"/>
                    <a:pt x="43756" y="202448"/>
                  </a:cubicBezTo>
                  <a:cubicBezTo>
                    <a:pt x="41970" y="202448"/>
                    <a:pt x="40630" y="201832"/>
                    <a:pt x="39737" y="200599"/>
                  </a:cubicBezTo>
                  <a:cubicBezTo>
                    <a:pt x="38844" y="199365"/>
                    <a:pt x="38398" y="197856"/>
                    <a:pt x="38398" y="196070"/>
                  </a:cubicBezTo>
                  <a:cubicBezTo>
                    <a:pt x="38398" y="195560"/>
                    <a:pt x="38483" y="194709"/>
                    <a:pt x="38653" y="193519"/>
                  </a:cubicBezTo>
                  <a:lnTo>
                    <a:pt x="49624" y="129735"/>
                  </a:lnTo>
                  <a:lnTo>
                    <a:pt x="3189" y="84576"/>
                  </a:lnTo>
                  <a:cubicBezTo>
                    <a:pt x="1063" y="82280"/>
                    <a:pt x="0" y="80239"/>
                    <a:pt x="0" y="78453"/>
                  </a:cubicBezTo>
                  <a:cubicBezTo>
                    <a:pt x="0" y="75307"/>
                    <a:pt x="2381" y="73351"/>
                    <a:pt x="7144" y="72585"/>
                  </a:cubicBezTo>
                  <a:lnTo>
                    <a:pt x="71183" y="63273"/>
                  </a:lnTo>
                  <a:lnTo>
                    <a:pt x="99885" y="5230"/>
                  </a:lnTo>
                  <a:cubicBezTo>
                    <a:pt x="101501" y="1743"/>
                    <a:pt x="103585" y="0"/>
                    <a:pt x="106136" y="0"/>
                  </a:cubicBezTo>
                  <a:close/>
                </a:path>
              </a:pathLst>
            </a:custGeom>
            <a:solidFill>
              <a:srgbClr val="00B050"/>
            </a:solidFill>
            <a:ln>
              <a:solidFill>
                <a:srgbClr val="00B050"/>
              </a:solidFill>
            </a:ln>
            <a:effectLst/>
          </p:spPr>
          <p:txBody>
            <a:bodyPr rot="0" spcFirstLastPara="0" vertOverflow="overflow" horzOverflow="overflow" vert="horz" wrap="square" lIns="91429" tIns="45715" rIns="91429" bIns="45715" numCol="1" spcCol="0" rtlCol="0" fromWordArt="0" anchor="t" anchorCtr="0" forceAA="0" compatLnSpc="1">
              <a:noAutofit/>
            </a:bodyPr>
            <a:lstStyle/>
            <a:p>
              <a:pPr lvl="0" algn="l">
                <a:lnSpc>
                  <a:spcPct val="150000"/>
                </a:lnSpc>
              </a:pPr>
              <a:endParaRPr lang="en-US" sz="189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1026" name="Picture 2" descr="C:\阿拉校园2018\高校\安徽建筑大学城市建设学院\项目实施\学生端下载二维码.png学生端下载二维码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216083" y="1383665"/>
            <a:ext cx="3187065" cy="3187700"/>
          </a:xfrm>
          <a:prstGeom prst="rect">
            <a:avLst/>
          </a:prstGeom>
          <a:noFill/>
        </p:spPr>
      </p:pic>
      <p:sp>
        <p:nvSpPr>
          <p:cNvPr id="20" name="TextBox 19"/>
          <p:cNvSpPr txBox="1"/>
          <p:nvPr/>
        </p:nvSpPr>
        <p:spPr>
          <a:xfrm>
            <a:off x="3249930" y="4999990"/>
            <a:ext cx="670242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扫描上方二维码，用</a:t>
            </a:r>
            <a:r>
              <a:rPr lang="zh-CN" altLang="en-US" dirty="0" smtClean="0">
                <a:solidFill>
                  <a:srgbClr val="FF0000"/>
                </a:solidFill>
              </a:rPr>
              <a:t>浏览器打开</a:t>
            </a:r>
            <a:r>
              <a:rPr lang="zh-CN" altLang="en-US" dirty="0" smtClean="0"/>
              <a:t>，进行下载安装（请按照手机对应的系统进行下载   安卓</a:t>
            </a:r>
            <a:r>
              <a:rPr lang="en-US" altLang="zh-CN" dirty="0" smtClean="0"/>
              <a:t>/iOS</a:t>
            </a:r>
            <a:r>
              <a:rPr lang="zh-CN" altLang="en-US" dirty="0" smtClean="0"/>
              <a:t> ，</a:t>
            </a:r>
            <a:r>
              <a:rPr lang="zh-CN" altLang="en-US" b="1" dirty="0" smtClean="0">
                <a:solidFill>
                  <a:srgbClr val="FF0000"/>
                </a:solidFill>
              </a:rPr>
              <a:t>初次打开所有权限选择</a:t>
            </a:r>
            <a:r>
              <a:rPr lang="en-US" altLang="zh-CN" b="1" dirty="0" smtClean="0">
                <a:solidFill>
                  <a:srgbClr val="FF0000"/>
                </a:solidFill>
              </a:rPr>
              <a:t>“</a:t>
            </a:r>
            <a:r>
              <a:rPr lang="zh-CN" altLang="en-US" b="1" dirty="0" smtClean="0">
                <a:solidFill>
                  <a:srgbClr val="FF0000"/>
                </a:solidFill>
              </a:rPr>
              <a:t>允许</a:t>
            </a:r>
            <a:r>
              <a:rPr lang="en-US" altLang="zh-CN" b="1" dirty="0" smtClean="0">
                <a:solidFill>
                  <a:srgbClr val="FF0000"/>
                </a:solidFill>
              </a:rPr>
              <a:t>”</a:t>
            </a:r>
            <a:r>
              <a:rPr lang="zh-CN" altLang="en-US" dirty="0" smtClean="0"/>
              <a:t>）</a:t>
            </a:r>
            <a:endParaRPr lang="zh-CN" altLang="en-US" dirty="0" smtClean="0"/>
          </a:p>
          <a:p>
            <a:endParaRPr lang="zh-CN" altLang="en-US" dirty="0"/>
          </a:p>
          <a:p>
            <a:r>
              <a:rPr lang="en-US" altLang="zh-CN" dirty="0"/>
              <a:t>IOS</a:t>
            </a:r>
            <a:r>
              <a:rPr lang="zh-CN" altLang="en-US" dirty="0"/>
              <a:t>手机通过设置</a:t>
            </a:r>
            <a:r>
              <a:rPr lang="en-US" altLang="zh-CN" dirty="0"/>
              <a:t>---</a:t>
            </a:r>
            <a:r>
              <a:rPr lang="zh-CN" altLang="en-US" dirty="0"/>
              <a:t>通用</a:t>
            </a:r>
            <a:r>
              <a:rPr lang="en-US" altLang="zh-CN" dirty="0"/>
              <a:t>---</a:t>
            </a:r>
            <a:r>
              <a:rPr lang="zh-CN" altLang="en-US" dirty="0"/>
              <a:t>文件管理</a:t>
            </a:r>
            <a:r>
              <a:rPr lang="en-US" altLang="zh-CN" dirty="0"/>
              <a:t>---Opendot</a:t>
            </a:r>
            <a:r>
              <a:rPr lang="zh-CN" altLang="en-US" dirty="0"/>
              <a:t>进行软件信任</a:t>
            </a:r>
            <a:endParaRPr lang="zh-CN" altLang="en-US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50" name="组合 20"/>
          <p:cNvGrpSpPr/>
          <p:nvPr/>
        </p:nvGrpSpPr>
        <p:grpSpPr>
          <a:xfrm>
            <a:off x="0" y="381000"/>
            <a:ext cx="695325" cy="506413"/>
            <a:chOff x="0" y="0"/>
            <a:chExt cx="694944" cy="624651"/>
          </a:xfrm>
          <a:solidFill>
            <a:srgbClr val="00B050"/>
          </a:solidFill>
        </p:grpSpPr>
        <p:sp>
          <p:nvSpPr>
            <p:cNvPr id="18453" name="矩形 21"/>
            <p:cNvSpPr/>
            <p:nvPr/>
          </p:nvSpPr>
          <p:spPr>
            <a:xfrm>
              <a:off x="0" y="0"/>
              <a:ext cx="548640" cy="624651"/>
            </a:xfrm>
            <a:prstGeom prst="rect">
              <a:avLst/>
            </a:prstGeom>
            <a:grpFill/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zh-CN" altLang="en-US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54" name="矩形 22"/>
            <p:cNvSpPr/>
            <p:nvPr/>
          </p:nvSpPr>
          <p:spPr>
            <a:xfrm>
              <a:off x="612648" y="0"/>
              <a:ext cx="82296" cy="624651"/>
            </a:xfrm>
            <a:prstGeom prst="rect">
              <a:avLst/>
            </a:prstGeom>
            <a:grpFill/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zh-CN" altLang="en-US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8451" name="矩形 23"/>
          <p:cNvSpPr/>
          <p:nvPr/>
        </p:nvSpPr>
        <p:spPr>
          <a:xfrm>
            <a:off x="858838" y="425450"/>
            <a:ext cx="300037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登录说明</a:t>
            </a:r>
            <a:endParaRPr lang="zh-CN" altLang="en-US" sz="2400" b="1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793590" y="2582365"/>
            <a:ext cx="4826000" cy="12306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 dirty="0"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账号：学号</a:t>
            </a:r>
            <a:endParaRPr lang="zh-CN" altLang="en-US" sz="2000" dirty="0"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>
              <a:lnSpc>
                <a:spcPct val="200000"/>
              </a:lnSpc>
            </a:pPr>
            <a:r>
              <a:rPr lang="zh-CN" altLang="en-US" sz="2000" dirty="0"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密码：初始密码为</a:t>
            </a:r>
            <a:r>
              <a:rPr lang="en-US" altLang="zh-CN" sz="2000" dirty="0" smtClean="0"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123456</a:t>
            </a:r>
            <a:endParaRPr lang="en-US" altLang="zh-CN" sz="2000" dirty="0"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pic>
        <p:nvPicPr>
          <p:cNvPr id="10" name="图片 9" descr="IMG_1295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4027364" y="1197631"/>
            <a:ext cx="2595600" cy="4233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" name="图片 1" descr="C:\Users\lenovo\Desktop\IMG_1924.PNGIMG_1924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1252909" y="1197631"/>
            <a:ext cx="2379980" cy="4233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413" name="直接连接符 10"/>
          <p:cNvCxnSpPr/>
          <p:nvPr/>
        </p:nvCxnSpPr>
        <p:spPr>
          <a:xfrm flipH="1" flipV="1">
            <a:off x="4329430" y="3937000"/>
            <a:ext cx="5408930" cy="2540"/>
          </a:xfrm>
          <a:prstGeom prst="line">
            <a:avLst/>
          </a:prstGeom>
          <a:ln w="6350" cap="flat" cmpd="sng">
            <a:solidFill>
              <a:srgbClr val="00B050"/>
            </a:solidFill>
            <a:prstDash val="solid"/>
            <a:headEnd type="none" w="med" len="med"/>
            <a:tailEnd type="none" w="med" len="med"/>
          </a:ln>
        </p:spPr>
      </p:cxnSp>
      <p:grpSp>
        <p:nvGrpSpPr>
          <p:cNvPr id="17414" name="组合 4"/>
          <p:cNvGrpSpPr/>
          <p:nvPr/>
        </p:nvGrpSpPr>
        <p:grpSpPr>
          <a:xfrm>
            <a:off x="1101725" y="2416175"/>
            <a:ext cx="3449638" cy="3605213"/>
            <a:chOff x="0" y="0"/>
            <a:chExt cx="3449737" cy="3606178"/>
          </a:xfrm>
          <a:solidFill>
            <a:srgbClr val="00B050"/>
          </a:solidFill>
        </p:grpSpPr>
        <p:sp>
          <p:nvSpPr>
            <p:cNvPr id="17417" name="等腰三角形 1"/>
            <p:cNvSpPr/>
            <p:nvPr/>
          </p:nvSpPr>
          <p:spPr>
            <a:xfrm rot="716823">
              <a:off x="0" y="0"/>
              <a:ext cx="3320428" cy="3450556"/>
            </a:xfrm>
            <a:prstGeom prst="triangle">
              <a:avLst>
                <a:gd name="adj" fmla="val 50000"/>
              </a:avLst>
            </a:prstGeom>
            <a:grpFill/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zh-CN" altLang="en-US" dirty="0">
                <a:solidFill>
                  <a:srgbClr val="00B05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18" name="等腰三角形 8"/>
            <p:cNvSpPr/>
            <p:nvPr/>
          </p:nvSpPr>
          <p:spPr>
            <a:xfrm rot="-2580544">
              <a:off x="868895" y="1325164"/>
              <a:ext cx="2014750" cy="2281014"/>
            </a:xfrm>
            <a:prstGeom prst="triangle">
              <a:avLst>
                <a:gd name="adj" fmla="val 50000"/>
              </a:avLst>
            </a:prstGeom>
            <a:grpFill/>
            <a:ln w="12700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lvl="0" algn="ctr" eaLnBrk="1" hangingPunct="1"/>
              <a:endParaRPr lang="zh-CN" altLang="en-US" dirty="0">
                <a:solidFill>
                  <a:srgbClr val="00B05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19" name="椭圆 11"/>
            <p:cNvSpPr/>
            <p:nvPr/>
          </p:nvSpPr>
          <p:spPr>
            <a:xfrm>
              <a:off x="3390865" y="1639209"/>
              <a:ext cx="58872" cy="53241"/>
            </a:xfrm>
            <a:prstGeom prst="ellipse">
              <a:avLst/>
            </a:prstGeom>
            <a:grpFill/>
            <a:ln w="1270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lvl="0" algn="ctr" eaLnBrk="1" hangingPunct="1"/>
              <a:endParaRPr lang="zh-CN" altLang="en-US" dirty="0">
                <a:solidFill>
                  <a:srgbClr val="00B05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7415" name="椭圆 13"/>
          <p:cNvSpPr/>
          <p:nvPr/>
        </p:nvSpPr>
        <p:spPr>
          <a:xfrm>
            <a:off x="8575675" y="3898900"/>
            <a:ext cx="74613" cy="74613"/>
          </a:xfrm>
          <a:prstGeom prst="ellipse">
            <a:avLst/>
          </a:prstGeom>
          <a:solidFill>
            <a:schemeClr val="bg1"/>
          </a:solidFill>
          <a:ln w="127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lvl="0" algn="ctr" eaLnBrk="1" hangingPunct="1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191630" y="2728434"/>
            <a:ext cx="1829354" cy="1829354"/>
            <a:chOff x="2683251" y="1980687"/>
            <a:chExt cx="1301106" cy="1301106"/>
          </a:xfrm>
          <a:solidFill>
            <a:srgbClr val="00B050"/>
          </a:solidFill>
          <a:effectLst>
            <a:outerShdw blurRad="2540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8" name="椭圆 87"/>
            <p:cNvSpPr/>
            <p:nvPr/>
          </p:nvSpPr>
          <p:spPr>
            <a:xfrm>
              <a:off x="2683251" y="1980687"/>
              <a:ext cx="1301106" cy="130110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3090240" y="2229522"/>
              <a:ext cx="487767" cy="803461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67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67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4" name="TextBox 93"/>
          <p:cNvSpPr txBox="1"/>
          <p:nvPr/>
        </p:nvSpPr>
        <p:spPr>
          <a:xfrm>
            <a:off x="6550135" y="3399094"/>
            <a:ext cx="30684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sz="3200" b="1" dirty="0">
                <a:solidFill>
                  <a:srgbClr val="00B050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Arial" panose="020B0604020202020204" pitchFamily="34" charset="0"/>
                <a:sym typeface="Arial" panose="020B0604020202020204" pitchFamily="34" charset="0"/>
              </a:rPr>
              <a:t>课堂签到与签退</a:t>
            </a:r>
            <a:endParaRPr lang="zh-CN" sz="3200" b="1" dirty="0">
              <a:solidFill>
                <a:srgbClr val="00B050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cxnSp>
        <p:nvCxnSpPr>
          <p:cNvPr id="38" name="直接连接符 37"/>
          <p:cNvCxnSpPr/>
          <p:nvPr/>
        </p:nvCxnSpPr>
        <p:spPr>
          <a:xfrm flipV="1">
            <a:off x="6429375" y="2728434"/>
            <a:ext cx="0" cy="1829355"/>
          </a:xfrm>
          <a:prstGeom prst="line">
            <a:avLst/>
          </a:prstGeom>
          <a:solidFill>
            <a:srgbClr val="00B050"/>
          </a:solidFill>
          <a:ln w="12700">
            <a:solidFill>
              <a:srgbClr val="00B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9" name="组合 20"/>
          <p:cNvGrpSpPr/>
          <p:nvPr/>
        </p:nvGrpSpPr>
        <p:grpSpPr>
          <a:xfrm>
            <a:off x="0" y="381000"/>
            <a:ext cx="695325" cy="506413"/>
            <a:chOff x="0" y="0"/>
            <a:chExt cx="694944" cy="624651"/>
          </a:xfrm>
          <a:solidFill>
            <a:srgbClr val="00B050"/>
          </a:solidFill>
        </p:grpSpPr>
        <p:sp>
          <p:nvSpPr>
            <p:cNvPr id="19470" name="矩形 21"/>
            <p:cNvSpPr/>
            <p:nvPr/>
          </p:nvSpPr>
          <p:spPr>
            <a:xfrm>
              <a:off x="0" y="0"/>
              <a:ext cx="548640" cy="624651"/>
            </a:xfrm>
            <a:prstGeom prst="rect">
              <a:avLst/>
            </a:prstGeom>
            <a:grpFill/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zh-CN" altLang="en-US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矩形 22"/>
            <p:cNvSpPr/>
            <p:nvPr/>
          </p:nvSpPr>
          <p:spPr>
            <a:xfrm>
              <a:off x="612648" y="0"/>
              <a:ext cx="82296" cy="624651"/>
            </a:xfrm>
            <a:prstGeom prst="rect">
              <a:avLst/>
            </a:prstGeom>
            <a:grpFill/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zh-CN" altLang="en-US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60" name="矩形 23"/>
          <p:cNvSpPr/>
          <p:nvPr/>
        </p:nvSpPr>
        <p:spPr>
          <a:xfrm>
            <a:off x="858838" y="425450"/>
            <a:ext cx="300037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考勤需要的权限设置</a:t>
            </a:r>
            <a:endParaRPr lang="zh-CN" altLang="en-US" sz="2400" b="1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9462" name="图片 26" descr="C:\Users\lenovo\Desktop\8670-2015-07-06074301-1436182981654.png8670-2015-07-06074301-1436182981654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965210" y="2704947"/>
            <a:ext cx="2056765" cy="2057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8" name="矩形 29"/>
          <p:cNvSpPr/>
          <p:nvPr/>
        </p:nvSpPr>
        <p:spPr>
          <a:xfrm>
            <a:off x="3264391" y="2641190"/>
            <a:ext cx="2061845" cy="2062480"/>
          </a:xfrm>
          <a:prstGeom prst="roundRect">
            <a:avLst/>
          </a:prstGeom>
          <a:solidFill>
            <a:schemeClr val="accent3">
              <a:lumMod val="65000"/>
            </a:schemeClr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1530" name="矩形 17"/>
          <p:cNvSpPr/>
          <p:nvPr/>
        </p:nvSpPr>
        <p:spPr>
          <a:xfrm>
            <a:off x="3576002" y="3344874"/>
            <a:ext cx="146685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/>
            <a:r>
              <a:rPr lang="zh-CN" altLang="en-US" sz="2000" b="1" dirty="0">
                <a:solidFill>
                  <a:schemeClr val="accent4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蓝牙权限</a:t>
            </a:r>
            <a:endParaRPr lang="zh-CN" altLang="en-US" sz="2000" b="1" dirty="0">
              <a:solidFill>
                <a:schemeClr val="accent4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8449" name="TextBox 35"/>
          <p:cNvSpPr txBox="1"/>
          <p:nvPr/>
        </p:nvSpPr>
        <p:spPr>
          <a:xfrm>
            <a:off x="8576801" y="2396510"/>
            <a:ext cx="2633663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考勤时需打开蓝牙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设置</a:t>
            </a:r>
            <a:r>
              <a:rPr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，并授予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“城建考勤”</a:t>
            </a:r>
            <a:r>
              <a:rPr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使用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蓝牙的</a:t>
            </a:r>
            <a:r>
              <a:rPr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权利</a:t>
            </a: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。</a:t>
            </a: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pic>
        <p:nvPicPr>
          <p:cNvPr id="3" name="Picture 7" descr="C:\Users\lenovo\Desktop\22.jpg2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51870" y="1578077"/>
            <a:ext cx="2389239" cy="3746091"/>
          </a:xfrm>
          <a:prstGeom prst="rect">
            <a:avLst/>
          </a:prstGeom>
          <a:noFill/>
          <a:ln w="9525">
            <a:solidFill>
              <a:srgbClr val="A6A6A6"/>
            </a:solidFill>
            <a:rou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5" name="组合 20"/>
          <p:cNvGrpSpPr/>
          <p:nvPr/>
        </p:nvGrpSpPr>
        <p:grpSpPr>
          <a:xfrm>
            <a:off x="0" y="381000"/>
            <a:ext cx="695325" cy="506413"/>
            <a:chOff x="0" y="0"/>
            <a:chExt cx="694944" cy="624651"/>
          </a:xfrm>
          <a:solidFill>
            <a:srgbClr val="00B050"/>
          </a:solidFill>
        </p:grpSpPr>
        <p:sp>
          <p:nvSpPr>
            <p:cNvPr id="23575" name="矩形 21"/>
            <p:cNvSpPr/>
            <p:nvPr/>
          </p:nvSpPr>
          <p:spPr>
            <a:xfrm>
              <a:off x="0" y="0"/>
              <a:ext cx="548640" cy="624651"/>
            </a:xfrm>
            <a:prstGeom prst="rect">
              <a:avLst/>
            </a:prstGeom>
            <a:grpFill/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zh-CN" altLang="en-US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3576" name="矩形 22"/>
            <p:cNvSpPr/>
            <p:nvPr/>
          </p:nvSpPr>
          <p:spPr>
            <a:xfrm>
              <a:off x="612648" y="0"/>
              <a:ext cx="82296" cy="624651"/>
            </a:xfrm>
            <a:prstGeom prst="rect">
              <a:avLst/>
            </a:prstGeom>
            <a:grpFill/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zh-CN" altLang="en-US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3556" name="矩形 23"/>
          <p:cNvSpPr/>
          <p:nvPr/>
        </p:nvSpPr>
        <p:spPr>
          <a:xfrm>
            <a:off x="858838" y="425450"/>
            <a:ext cx="300037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设备绑定与面部采集</a:t>
            </a:r>
            <a:endParaRPr lang="zh-CN" altLang="en-US" sz="2400" b="1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3559" name="Straight Connector 38"/>
          <p:cNvCxnSpPr/>
          <p:nvPr/>
        </p:nvCxnSpPr>
        <p:spPr>
          <a:xfrm>
            <a:off x="1871663" y="3797300"/>
            <a:ext cx="8599487" cy="0"/>
          </a:xfrm>
          <a:prstGeom prst="line">
            <a:avLst/>
          </a:prstGeom>
          <a:ln w="12700" cap="flat" cmpd="sng">
            <a:solidFill>
              <a:srgbClr val="00B050"/>
            </a:solidFill>
            <a:prstDash val="solid"/>
            <a:headEnd type="none" w="med" len="med"/>
            <a:tailEnd type="none" w="med" len="med"/>
          </a:ln>
        </p:spPr>
      </p:cxnSp>
      <p:grpSp>
        <p:nvGrpSpPr>
          <p:cNvPr id="23560" name="组合 18"/>
          <p:cNvGrpSpPr/>
          <p:nvPr/>
        </p:nvGrpSpPr>
        <p:grpSpPr>
          <a:xfrm>
            <a:off x="4964430" y="1770380"/>
            <a:ext cx="4995545" cy="2027141"/>
            <a:chOff x="0" y="0"/>
            <a:chExt cx="7234425" cy="1507498"/>
          </a:xfrm>
        </p:grpSpPr>
        <p:sp>
          <p:nvSpPr>
            <p:cNvPr id="23564" name="文本框 19"/>
            <p:cNvSpPr txBox="1"/>
            <p:nvPr/>
          </p:nvSpPr>
          <p:spPr>
            <a:xfrm>
              <a:off x="202689" y="409581"/>
              <a:ext cx="7031736" cy="109791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/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在“我”模块，</a:t>
              </a:r>
              <a:r>
                <a:rPr 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</a:t>
              </a:r>
              <a:r>
                <a:rPr 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击</a:t>
              </a:r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“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绑定设</a:t>
              </a: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备”，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系统将把您的手机和学号进行绑定，在课堂签到、签退时，您只能用所绑定的手机号进行操作。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lvl="0" eaLnBrk="1" hangingPunct="1"/>
              <a:r>
                <a:rPr lang="zh-CN" altLang="en-US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注：如更换手机，直接在新手机上登录签到即可。</a:t>
              </a:r>
              <a:endPara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565" name="TextBox 10"/>
            <p:cNvSpPr txBox="1"/>
            <p:nvPr/>
          </p:nvSpPr>
          <p:spPr>
            <a:xfrm>
              <a:off x="0" y="0"/>
              <a:ext cx="2636141" cy="38816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 eaLnBrk="1" hangingPunct="1"/>
              <a:r>
                <a:rPr lang="zh-CN" altLang="en-US" sz="2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绑定设备</a:t>
              </a:r>
              <a:endPara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561" name="组合 25"/>
          <p:cNvGrpSpPr/>
          <p:nvPr/>
        </p:nvGrpSpPr>
        <p:grpSpPr>
          <a:xfrm>
            <a:off x="4973955" y="4158594"/>
            <a:ext cx="4995545" cy="1557928"/>
            <a:chOff x="0" y="0"/>
            <a:chExt cx="7234425" cy="1003445"/>
          </a:xfrm>
        </p:grpSpPr>
        <p:sp>
          <p:nvSpPr>
            <p:cNvPr id="23562" name="文本框 26"/>
            <p:cNvSpPr txBox="1"/>
            <p:nvPr/>
          </p:nvSpPr>
          <p:spPr>
            <a:xfrm>
              <a:off x="202689" y="409581"/>
              <a:ext cx="7031736" cy="5938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/>
              <a:r>
                <a:rPr 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</a:t>
              </a:r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”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面部采集</a:t>
              </a:r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“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，按照页面提示，完成面部特征采集，在课堂签到时（签退不需要）需要进行面部识别。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563" name="TextBox 10"/>
            <p:cNvSpPr txBox="1"/>
            <p:nvPr/>
          </p:nvSpPr>
          <p:spPr>
            <a:xfrm>
              <a:off x="0" y="0"/>
              <a:ext cx="2636141" cy="33619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 eaLnBrk="1" hangingPunct="1"/>
              <a:r>
                <a:rPr lang="zh-CN" sz="2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面部采集</a:t>
              </a:r>
              <a:endParaRPr 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6" name="图片 15" descr="QQ截图20170509220716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447460" y="1283110"/>
            <a:ext cx="3003663" cy="429177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7" name="图片 16" descr="QQ截图2017050922142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81418" y="1253612"/>
            <a:ext cx="2890583" cy="41885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40"/>
          <p:cNvSpPr/>
          <p:nvPr/>
        </p:nvSpPr>
        <p:spPr>
          <a:xfrm>
            <a:off x="5296054" y="3528347"/>
            <a:ext cx="2505075" cy="158750"/>
          </a:xfrm>
          <a:prstGeom prst="rect">
            <a:avLst/>
          </a:prstGeom>
          <a:solidFill>
            <a:srgbClr val="F2F2F2"/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en-US" altLang="zh-CN" sz="1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36" name="Rectangle 41"/>
          <p:cNvSpPr/>
          <p:nvPr/>
        </p:nvSpPr>
        <p:spPr>
          <a:xfrm>
            <a:off x="5264304" y="3528347"/>
            <a:ext cx="1906587" cy="158750"/>
          </a:xfrm>
          <a:prstGeom prst="rect">
            <a:avLst/>
          </a:prstGeom>
          <a:solidFill>
            <a:srgbClr val="BDD7EE"/>
          </a:solidFill>
          <a:ln w="9525">
            <a:noFill/>
          </a:ln>
        </p:spPr>
        <p:txBody>
          <a:bodyPr anchor="ctr"/>
          <a:lstStyle/>
          <a:p>
            <a:pPr lvl="0" algn="r" eaLnBrk="1" hangingPunct="1"/>
            <a:endParaRPr lang="en-US" altLang="zh-CN" sz="1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37" name="Rectangle 42"/>
          <p:cNvSpPr/>
          <p:nvPr/>
        </p:nvSpPr>
        <p:spPr>
          <a:xfrm>
            <a:off x="5296054" y="4047460"/>
            <a:ext cx="2505075" cy="160337"/>
          </a:xfrm>
          <a:prstGeom prst="rect">
            <a:avLst/>
          </a:prstGeom>
          <a:solidFill>
            <a:srgbClr val="F2F2F2"/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en-US" altLang="zh-CN" sz="1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38" name="Rectangle 43"/>
          <p:cNvSpPr/>
          <p:nvPr/>
        </p:nvSpPr>
        <p:spPr>
          <a:xfrm>
            <a:off x="5264304" y="4047460"/>
            <a:ext cx="2370137" cy="160337"/>
          </a:xfrm>
          <a:prstGeom prst="rect">
            <a:avLst/>
          </a:prstGeom>
          <a:solidFill>
            <a:srgbClr val="BDD7EE"/>
          </a:solidFill>
          <a:ln w="9525">
            <a:noFill/>
          </a:ln>
        </p:spPr>
        <p:txBody>
          <a:bodyPr anchor="ctr"/>
          <a:lstStyle/>
          <a:p>
            <a:pPr lvl="0" algn="r" eaLnBrk="1" hangingPunct="1"/>
            <a:endParaRPr lang="en-US" altLang="zh-CN" sz="1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39" name="Rectangle 44"/>
          <p:cNvSpPr/>
          <p:nvPr/>
        </p:nvSpPr>
        <p:spPr>
          <a:xfrm>
            <a:off x="5296054" y="4568160"/>
            <a:ext cx="2505075" cy="160337"/>
          </a:xfrm>
          <a:prstGeom prst="rect">
            <a:avLst/>
          </a:prstGeom>
          <a:solidFill>
            <a:srgbClr val="F2F2F2"/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en-US" altLang="zh-CN" sz="1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40" name="Rectangle 45"/>
          <p:cNvSpPr/>
          <p:nvPr/>
        </p:nvSpPr>
        <p:spPr>
          <a:xfrm>
            <a:off x="5264304" y="4568160"/>
            <a:ext cx="1347787" cy="160337"/>
          </a:xfrm>
          <a:prstGeom prst="rect">
            <a:avLst/>
          </a:prstGeom>
          <a:solidFill>
            <a:srgbClr val="BDD7EE"/>
          </a:solidFill>
          <a:ln w="9525">
            <a:noFill/>
          </a:ln>
        </p:spPr>
        <p:txBody>
          <a:bodyPr anchor="ctr"/>
          <a:lstStyle/>
          <a:p>
            <a:pPr lvl="0" algn="r" eaLnBrk="1" hangingPunct="1"/>
            <a:endParaRPr lang="en-US" altLang="zh-CN" sz="1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41" name="Rectangle 46"/>
          <p:cNvSpPr/>
          <p:nvPr/>
        </p:nvSpPr>
        <p:spPr>
          <a:xfrm>
            <a:off x="5296054" y="5087272"/>
            <a:ext cx="2505075" cy="160338"/>
          </a:xfrm>
          <a:prstGeom prst="rect">
            <a:avLst/>
          </a:prstGeom>
          <a:solidFill>
            <a:srgbClr val="F2F2F2"/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en-US" altLang="zh-CN" sz="1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42" name="Rectangle 47"/>
          <p:cNvSpPr/>
          <p:nvPr/>
        </p:nvSpPr>
        <p:spPr>
          <a:xfrm>
            <a:off x="5264304" y="5087272"/>
            <a:ext cx="1630362" cy="160338"/>
          </a:xfrm>
          <a:prstGeom prst="rect">
            <a:avLst/>
          </a:prstGeom>
          <a:solidFill>
            <a:srgbClr val="BDD7EE"/>
          </a:solidFill>
          <a:ln w="9525">
            <a:noFill/>
          </a:ln>
        </p:spPr>
        <p:txBody>
          <a:bodyPr anchor="ctr"/>
          <a:lstStyle/>
          <a:p>
            <a:pPr lvl="0" algn="r" eaLnBrk="1" hangingPunct="1"/>
            <a:endParaRPr lang="en-US" altLang="zh-CN" sz="1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44" name="TextBox 35"/>
          <p:cNvSpPr txBox="1"/>
          <p:nvPr/>
        </p:nvSpPr>
        <p:spPr>
          <a:xfrm>
            <a:off x="5119841" y="3185447"/>
            <a:ext cx="2051050" cy="3067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ctr" eaLnBrk="1" hangingPunct="1"/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01 </a:t>
            </a:r>
            <a:r>
              <a:rPr 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点击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”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上课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“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按钮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sp>
        <p:nvSpPr>
          <p:cNvPr id="18445" name="TextBox 35"/>
          <p:cNvSpPr txBox="1"/>
          <p:nvPr/>
        </p:nvSpPr>
        <p:spPr>
          <a:xfrm>
            <a:off x="5305896" y="3714402"/>
            <a:ext cx="3116580" cy="3067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ctr" eaLnBrk="1" hangingPunct="1"/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02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上课点击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”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签到，下课点击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“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签退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”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sp>
        <p:nvSpPr>
          <p:cNvPr id="18446" name="TextBox 35"/>
          <p:cNvSpPr txBox="1"/>
          <p:nvPr/>
        </p:nvSpPr>
        <p:spPr>
          <a:xfrm>
            <a:off x="4644267" y="4168979"/>
            <a:ext cx="3306445" cy="3067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ctr" eaLnBrk="1" hangingPunct="1"/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03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完成面部识别（签到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sp>
        <p:nvSpPr>
          <p:cNvPr id="18447" name="TextBox 35"/>
          <p:cNvSpPr txBox="1"/>
          <p:nvPr/>
        </p:nvSpPr>
        <p:spPr>
          <a:xfrm>
            <a:off x="4963407" y="4742325"/>
            <a:ext cx="1932940" cy="3067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ctr" eaLnBrk="1" hangingPunct="1"/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04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完成签到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/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签退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grpSp>
        <p:nvGrpSpPr>
          <p:cNvPr id="18448" name="组合 16"/>
          <p:cNvGrpSpPr/>
          <p:nvPr/>
        </p:nvGrpSpPr>
        <p:grpSpPr>
          <a:xfrm>
            <a:off x="5189691" y="1839247"/>
            <a:ext cx="2444750" cy="878726"/>
            <a:chOff x="0" y="0"/>
            <a:chExt cx="2444641" cy="878601"/>
          </a:xfrm>
        </p:grpSpPr>
        <p:sp>
          <p:nvSpPr>
            <p:cNvPr id="18455" name="TextBox 15"/>
            <p:cNvSpPr txBox="1"/>
            <p:nvPr/>
          </p:nvSpPr>
          <p:spPr>
            <a:xfrm>
              <a:off x="0" y="0"/>
              <a:ext cx="1703232" cy="36824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/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签到与签退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endParaRPr>
            </a:p>
          </p:txBody>
        </p:sp>
        <p:sp>
          <p:nvSpPr>
            <p:cNvPr id="18456" name="TextBox 16"/>
            <p:cNvSpPr txBox="1"/>
            <p:nvPr/>
          </p:nvSpPr>
          <p:spPr>
            <a:xfrm>
              <a:off x="5704" y="356705"/>
              <a:ext cx="2438937" cy="52189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/>
              <a:r>
                <a:rPr lang="zh-CN" sz="1400" dirty="0"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进入学习界面，显示个人当天课表与出勤状态</a:t>
              </a:r>
              <a:endParaRPr 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endParaRPr>
            </a:p>
          </p:txBody>
        </p:sp>
      </p:grpSp>
      <p:sp>
        <p:nvSpPr>
          <p:cNvPr id="18449" name="TextBox 35"/>
          <p:cNvSpPr txBox="1"/>
          <p:nvPr/>
        </p:nvSpPr>
        <p:spPr>
          <a:xfrm>
            <a:off x="8411292" y="2340385"/>
            <a:ext cx="2633663" cy="2384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50000"/>
              </a:lnSpc>
            </a:pPr>
            <a:r>
              <a:rPr 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系统能够自动识别当前课程，点击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“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签到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或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“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签退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，软件根据当前需要考勤的课程进行签到或签退。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  <a:p>
            <a:pPr lvl="0" eaLnBrk="1" hangingPunct="1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grpSp>
        <p:nvGrpSpPr>
          <p:cNvPr id="18450" name="组合 20"/>
          <p:cNvGrpSpPr/>
          <p:nvPr/>
        </p:nvGrpSpPr>
        <p:grpSpPr>
          <a:xfrm>
            <a:off x="-15240" y="379095"/>
            <a:ext cx="695325" cy="506413"/>
            <a:chOff x="0" y="0"/>
            <a:chExt cx="694944" cy="624651"/>
          </a:xfrm>
          <a:solidFill>
            <a:srgbClr val="00B050"/>
          </a:solidFill>
        </p:grpSpPr>
        <p:sp>
          <p:nvSpPr>
            <p:cNvPr id="18453" name="矩形 21"/>
            <p:cNvSpPr/>
            <p:nvPr/>
          </p:nvSpPr>
          <p:spPr>
            <a:xfrm>
              <a:off x="0" y="0"/>
              <a:ext cx="548640" cy="624651"/>
            </a:xfrm>
            <a:prstGeom prst="rect">
              <a:avLst/>
            </a:prstGeom>
            <a:grpFill/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zh-CN" altLang="en-US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54" name="矩形 22"/>
            <p:cNvSpPr/>
            <p:nvPr/>
          </p:nvSpPr>
          <p:spPr>
            <a:xfrm>
              <a:off x="612648" y="0"/>
              <a:ext cx="82296" cy="624651"/>
            </a:xfrm>
            <a:prstGeom prst="rect">
              <a:avLst/>
            </a:prstGeom>
            <a:grpFill/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zh-CN" altLang="en-US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8451" name="矩形 23"/>
          <p:cNvSpPr/>
          <p:nvPr/>
        </p:nvSpPr>
        <p:spPr>
          <a:xfrm>
            <a:off x="858838" y="425450"/>
            <a:ext cx="300037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签到与签退</a:t>
            </a:r>
            <a:endParaRPr lang="zh-CN" altLang="en-US" sz="2400" b="1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3" name="图片 22" descr="E:\工作\阿拉校园\软件培训\PPT图片\学生签到及签退\1.png"/>
          <p:cNvPicPr/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21549" y="1772767"/>
            <a:ext cx="2170928" cy="35661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4" name="图片 23" descr="E:\工作\阿拉校园\软件培训\PPT图片\学生签到及签退\2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25536" y="1755060"/>
            <a:ext cx="2200424" cy="35691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500"/>
                            </p:stCondLst>
                            <p:childTnLst>
                              <p:par>
                                <p:cTn id="68" presetID="2" presetClass="entr" presetSubtype="2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animBg="1"/>
      <p:bldP spid="18436" grpId="0" animBg="1"/>
      <p:bldP spid="18437" grpId="0" animBg="1"/>
      <p:bldP spid="18438" grpId="0" animBg="1"/>
      <p:bldP spid="18439" grpId="0" animBg="1"/>
      <p:bldP spid="18440" grpId="0" animBg="1"/>
      <p:bldP spid="18441" grpId="0" animBg="1"/>
      <p:bldP spid="18442" grpId="0" animBg="1"/>
      <p:bldP spid="18444" grpId="0"/>
      <p:bldP spid="18445" grpId="0"/>
      <p:bldP spid="18446" grpId="0"/>
      <p:bldP spid="18447" grpId="0"/>
      <p:bldP spid="18449" grpId="0"/>
    </p:bldLst>
  </p:timing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734</Words>
  <Application>WPS 演示</Application>
  <PresentationFormat>自定义</PresentationFormat>
  <Paragraphs>108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9" baseType="lpstr">
      <vt:lpstr>Arial</vt:lpstr>
      <vt:lpstr>宋体</vt:lpstr>
      <vt:lpstr>Wingdings</vt:lpstr>
      <vt:lpstr>Calibri</vt:lpstr>
      <vt:lpstr>Calibri Light</vt:lpstr>
      <vt:lpstr>微软雅黑</vt:lpstr>
      <vt:lpstr>方正粗谭黑简体</vt:lpstr>
      <vt:lpstr>Open Sans</vt:lpstr>
      <vt:lpstr>Gill Sans</vt:lpstr>
      <vt:lpstr>Arial Unicode MS</vt:lpstr>
      <vt:lpstr>黑体</vt:lpstr>
      <vt:lpstr>Segoe Print</vt:lpstr>
      <vt:lpstr>Gill Sans MT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程学龙</cp:lastModifiedBy>
  <cp:revision>148</cp:revision>
  <dcterms:created xsi:type="dcterms:W3CDTF">2015-05-15T10:48:00Z</dcterms:created>
  <dcterms:modified xsi:type="dcterms:W3CDTF">2018-06-11T09:40:42Z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2052-10.1.0.7245</vt:lpwstr>
  </property>
</Properties>
</file>